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8.xml" ContentType="application/vnd.openxmlformats-officedocument.themeOverride+xml"/>
  <Override PartName="/ppt/notesSlides/notesSlide16.xml" ContentType="application/vnd.openxmlformats-officedocument.presentationml.notesSlide+xml"/>
  <Override PartName="/ppt/theme/themeOverride9.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8" r:id="rId2"/>
    <p:sldId id="259" r:id="rId3"/>
    <p:sldId id="261" r:id="rId4"/>
    <p:sldId id="260" r:id="rId5"/>
    <p:sldId id="262" r:id="rId6"/>
    <p:sldId id="263" r:id="rId7"/>
    <p:sldId id="264" r:id="rId8"/>
    <p:sldId id="275" r:id="rId9"/>
    <p:sldId id="276" r:id="rId10"/>
    <p:sldId id="277" r:id="rId11"/>
    <p:sldId id="274" r:id="rId12"/>
    <p:sldId id="283" r:id="rId13"/>
    <p:sldId id="267" r:id="rId14"/>
    <p:sldId id="268" r:id="rId15"/>
    <p:sldId id="270" r:id="rId16"/>
    <p:sldId id="271" r:id="rId17"/>
    <p:sldId id="272" r:id="rId18"/>
    <p:sldId id="282" r:id="rId19"/>
    <p:sldId id="279" r:id="rId20"/>
    <p:sldId id="281"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CC6600"/>
    <a:srgbClr val="FF9900"/>
    <a:srgbClr val="CC66FF"/>
    <a:srgbClr val="18902F"/>
    <a:srgbClr val="A50021"/>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603"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Arial" charset="0"/>
                <a:cs typeface="Arial" charset="0"/>
              </a:defRPr>
            </a:lvl1pPr>
          </a:lstStyle>
          <a:p>
            <a:pPr>
              <a:defRPr/>
            </a:pPr>
            <a:endParaRPr lang="en-US" altLang="en-US"/>
          </a:p>
        </p:txBody>
      </p:sp>
      <p:sp>
        <p:nvSpPr>
          <p:cNvPr id="624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atin typeface="Arial" charset="0"/>
                <a:cs typeface="Arial" charset="0"/>
              </a:defRPr>
            </a:lvl1pPr>
          </a:lstStyle>
          <a:p>
            <a:pPr>
              <a:defRPr/>
            </a:pPr>
            <a:fld id="{1A3B5FC3-58DC-4CD6-B589-D503628D1E97}" type="datetime1">
              <a:rPr lang="en-US" altLang="en-US"/>
              <a:pPr>
                <a:defRPr/>
              </a:pPr>
              <a:t>4/24/2017</a:t>
            </a:fld>
            <a:endParaRPr lang="en-US" altLang="en-US"/>
          </a:p>
        </p:txBody>
      </p:sp>
      <p:sp>
        <p:nvSpPr>
          <p:cNvPr id="624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atin typeface="Arial" charset="0"/>
                <a:cs typeface="Arial" charset="0"/>
              </a:defRPr>
            </a:lvl1pPr>
          </a:lstStyle>
          <a:p>
            <a:pPr>
              <a:defRPr/>
            </a:pPr>
            <a:endParaRPr lang="en-US" altLang="en-US"/>
          </a:p>
        </p:txBody>
      </p:sp>
      <p:sp>
        <p:nvSpPr>
          <p:cNvPr id="624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640E333-9400-44E1-B8BD-C9590EA0344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Arial" charset="0"/>
                <a:cs typeface="Arial" charset="0"/>
              </a:defRPr>
            </a:lvl1pPr>
          </a:lstStyle>
          <a:p>
            <a:pPr>
              <a:defRPr/>
            </a:pPr>
            <a:endParaRPr lang="en-US" altLang="en-US"/>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atin typeface="Arial" charset="0"/>
                <a:cs typeface="Arial" charset="0"/>
              </a:defRPr>
            </a:lvl1pPr>
          </a:lstStyle>
          <a:p>
            <a:pPr>
              <a:defRPr/>
            </a:pPr>
            <a:fld id="{BAC243B8-31BC-4899-9C6F-40C48AC466DE}" type="datetime1">
              <a:rPr lang="en-US" altLang="en-US"/>
              <a:pPr>
                <a:defRPr/>
              </a:pPr>
              <a:t>4/24/2017</a:t>
            </a:fld>
            <a:endParaRPr lang="en-US" altLang="en-US"/>
          </a:p>
        </p:txBody>
      </p:sp>
      <p:sp>
        <p:nvSpPr>
          <p:cNvPr id="3482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atin typeface="Arial" charset="0"/>
                <a:cs typeface="Arial" charset="0"/>
              </a:defRPr>
            </a:lvl1pPr>
          </a:lstStyle>
          <a:p>
            <a:pPr>
              <a:defRPr/>
            </a:pPr>
            <a:endParaRPr lang="en-US" altLang="en-US"/>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4C377F8-BE10-4F71-9CBD-C641B2E7E37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CFC0DCFB-0860-455E-A22E-C40A728CB17F}" type="slidenum">
              <a:rPr lang="en-US" altLang="en-US"/>
              <a:pPr/>
              <a:t>‹#›</a:t>
            </a:fld>
            <a:endParaRPr lang="en-US" altLang="en-US"/>
          </a:p>
        </p:txBody>
      </p:sp>
    </p:spTree>
    <p:extLst>
      <p:ext uri="{BB962C8B-B14F-4D97-AF65-F5344CB8AC3E}">
        <p14:creationId xmlns:p14="http://schemas.microsoft.com/office/powerpoint/2010/main" val="2859913671"/>
      </p:ext>
    </p:extLst>
  </p:cSld>
  <p:clrMapOvr>
    <a:masterClrMapping/>
  </p:clrMapOvr>
  <p:transition spd="med"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C23B00EA-A807-446D-8F15-42A71FD18D09}" type="slidenum">
              <a:rPr lang="en-US" altLang="en-US"/>
              <a:pPr/>
              <a:t>‹#›</a:t>
            </a:fld>
            <a:endParaRPr lang="en-US" altLang="en-US"/>
          </a:p>
        </p:txBody>
      </p:sp>
    </p:spTree>
    <p:extLst>
      <p:ext uri="{BB962C8B-B14F-4D97-AF65-F5344CB8AC3E}">
        <p14:creationId xmlns:p14="http://schemas.microsoft.com/office/powerpoint/2010/main" val="3203133796"/>
      </p:ext>
    </p:extLst>
  </p:cSld>
  <p:clrMapOvr>
    <a:masterClrMapping/>
  </p:clrMapOvr>
  <p:transition spd="med"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F3369295-E581-4B45-8E91-18065306F910}" type="slidenum">
              <a:rPr lang="en-US" altLang="en-US"/>
              <a:pPr/>
              <a:t>‹#›</a:t>
            </a:fld>
            <a:endParaRPr lang="en-US" altLang="en-US"/>
          </a:p>
        </p:txBody>
      </p:sp>
    </p:spTree>
    <p:extLst>
      <p:ext uri="{BB962C8B-B14F-4D97-AF65-F5344CB8AC3E}">
        <p14:creationId xmlns:p14="http://schemas.microsoft.com/office/powerpoint/2010/main" val="132928570"/>
      </p:ext>
    </p:extLst>
  </p:cSld>
  <p:clrMapOvr>
    <a:masterClrMapping/>
  </p:clrMapOvr>
  <p:transition spd="med" advClick="0"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4"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fld id="{75B75AC5-83BA-44C7-85F9-8882BFB4AC6B}" type="slidenum">
              <a:rPr lang="en-US" altLang="en-US"/>
              <a:pPr/>
              <a:t>‹#›</a:t>
            </a:fld>
            <a:endParaRPr lang="en-US" altLang="en-US"/>
          </a:p>
        </p:txBody>
      </p:sp>
    </p:spTree>
    <p:extLst>
      <p:ext uri="{BB962C8B-B14F-4D97-AF65-F5344CB8AC3E}">
        <p14:creationId xmlns:p14="http://schemas.microsoft.com/office/powerpoint/2010/main" val="544059667"/>
      </p:ext>
    </p:extLst>
  </p:cSld>
  <p:clrMapOvr>
    <a:masterClrMapping/>
  </p:clrMapOvr>
  <p:transition spd="med"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07DD5A7F-2C18-4FE4-9743-61108B5CAA3A}" type="slidenum">
              <a:rPr lang="en-US" altLang="en-US"/>
              <a:pPr/>
              <a:t>‹#›</a:t>
            </a:fld>
            <a:endParaRPr lang="en-US" altLang="en-US"/>
          </a:p>
        </p:txBody>
      </p:sp>
    </p:spTree>
    <p:extLst>
      <p:ext uri="{BB962C8B-B14F-4D97-AF65-F5344CB8AC3E}">
        <p14:creationId xmlns:p14="http://schemas.microsoft.com/office/powerpoint/2010/main" val="1729793915"/>
      </p:ext>
    </p:extLst>
  </p:cSld>
  <p:clrMapOvr>
    <a:masterClrMapping/>
  </p:clrMapOvr>
  <p:transition spd="med"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0AE29EF9-F540-4077-9F32-3B0E7D5B3FCF}" type="slidenum">
              <a:rPr lang="en-US" altLang="en-US"/>
              <a:pPr/>
              <a:t>‹#›</a:t>
            </a:fld>
            <a:endParaRPr lang="en-US" altLang="en-US"/>
          </a:p>
        </p:txBody>
      </p:sp>
    </p:spTree>
    <p:extLst>
      <p:ext uri="{BB962C8B-B14F-4D97-AF65-F5344CB8AC3E}">
        <p14:creationId xmlns:p14="http://schemas.microsoft.com/office/powerpoint/2010/main" val="3137227395"/>
      </p:ext>
    </p:extLst>
  </p:cSld>
  <p:clrMapOvr>
    <a:masterClrMapping/>
  </p:clrMapOvr>
  <p:transition spd="med"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smtClean="0"/>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smtClean="0"/>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a:lvl1pPr>
          </a:lstStyle>
          <a:p>
            <a:fld id="{BA4198F1-873B-4D1F-80AD-F0FEC64FC291}" type="slidenum">
              <a:rPr lang="en-US" altLang="en-US"/>
              <a:pPr/>
              <a:t>‹#›</a:t>
            </a:fld>
            <a:endParaRPr lang="en-US" altLang="en-US"/>
          </a:p>
        </p:txBody>
      </p:sp>
    </p:spTree>
    <p:extLst>
      <p:ext uri="{BB962C8B-B14F-4D97-AF65-F5344CB8AC3E}">
        <p14:creationId xmlns:p14="http://schemas.microsoft.com/office/powerpoint/2010/main" val="3523918326"/>
      </p:ext>
    </p:extLst>
  </p:cSld>
  <p:clrMapOvr>
    <a:masterClrMapping/>
  </p:clrMapOvr>
  <p:transition spd="med"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8"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fld id="{F0C22741-33A9-4B82-8EC8-AD7C090C5982}" type="slidenum">
              <a:rPr lang="en-US" altLang="en-US"/>
              <a:pPr/>
              <a:t>‹#›</a:t>
            </a:fld>
            <a:endParaRPr lang="en-US" altLang="en-US"/>
          </a:p>
        </p:txBody>
      </p:sp>
    </p:spTree>
    <p:extLst>
      <p:ext uri="{BB962C8B-B14F-4D97-AF65-F5344CB8AC3E}">
        <p14:creationId xmlns:p14="http://schemas.microsoft.com/office/powerpoint/2010/main" val="2422954695"/>
      </p:ext>
    </p:extLst>
  </p:cSld>
  <p:clrMapOvr>
    <a:masterClrMapping/>
  </p:clrMapOvr>
  <p:transition spd="med"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4"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fld id="{BC5060C6-A40E-4EAA-9CB8-782AF7B6AC24}" type="slidenum">
              <a:rPr lang="en-US" altLang="en-US"/>
              <a:pPr/>
              <a:t>‹#›</a:t>
            </a:fld>
            <a:endParaRPr lang="en-US" altLang="en-US"/>
          </a:p>
        </p:txBody>
      </p:sp>
    </p:spTree>
    <p:extLst>
      <p:ext uri="{BB962C8B-B14F-4D97-AF65-F5344CB8AC3E}">
        <p14:creationId xmlns:p14="http://schemas.microsoft.com/office/powerpoint/2010/main" val="4226879900"/>
      </p:ext>
    </p:extLst>
  </p:cSld>
  <p:clrMapOvr>
    <a:masterClrMapping/>
  </p:clrMapOvr>
  <p:transition spd="med"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3"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fld id="{D54428BC-8D61-490B-8300-C23628148577}" type="slidenum">
              <a:rPr lang="en-US" altLang="en-US"/>
              <a:pPr/>
              <a:t>‹#›</a:t>
            </a:fld>
            <a:endParaRPr lang="en-US" altLang="en-US"/>
          </a:p>
        </p:txBody>
      </p:sp>
    </p:spTree>
    <p:extLst>
      <p:ext uri="{BB962C8B-B14F-4D97-AF65-F5344CB8AC3E}">
        <p14:creationId xmlns:p14="http://schemas.microsoft.com/office/powerpoint/2010/main" val="1520152047"/>
      </p:ext>
    </p:extLst>
  </p:cSld>
  <p:clrMapOvr>
    <a:masterClrMapping/>
  </p:clrMapOvr>
  <p:transition spd="med"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smtClean="0"/>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smtClean="0"/>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a:lvl1pPr>
          </a:lstStyle>
          <a:p>
            <a:fld id="{46254E43-7B28-44C7-9740-02AC83FC4DB9}" type="slidenum">
              <a:rPr lang="en-US" altLang="en-US"/>
              <a:pPr/>
              <a:t>‹#›</a:t>
            </a:fld>
            <a:endParaRPr lang="en-US" altLang="en-US"/>
          </a:p>
        </p:txBody>
      </p:sp>
    </p:spTree>
    <p:extLst>
      <p:ext uri="{BB962C8B-B14F-4D97-AF65-F5344CB8AC3E}">
        <p14:creationId xmlns:p14="http://schemas.microsoft.com/office/powerpoint/2010/main" val="2082904499"/>
      </p:ext>
    </p:extLst>
  </p:cSld>
  <p:clrMapOvr>
    <a:masterClrMapping/>
  </p:clrMapOvr>
  <p:transition spd="med"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smtClean="0"/>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smtClean="0"/>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a:lvl1pPr>
          </a:lstStyle>
          <a:p>
            <a:fld id="{EF4C7AB3-3F21-4A80-A10E-1C1A5E32D6FE}" type="slidenum">
              <a:rPr lang="en-US" altLang="en-US"/>
              <a:pPr/>
              <a:t>‹#›</a:t>
            </a:fld>
            <a:endParaRPr lang="en-US" altLang="en-US"/>
          </a:p>
        </p:txBody>
      </p:sp>
    </p:spTree>
    <p:extLst>
      <p:ext uri="{BB962C8B-B14F-4D97-AF65-F5344CB8AC3E}">
        <p14:creationId xmlns:p14="http://schemas.microsoft.com/office/powerpoint/2010/main" val="49802289"/>
      </p:ext>
    </p:extLst>
  </p:cSld>
  <p:clrMapOvr>
    <a:masterClrMapping/>
  </p:clrMapOvr>
  <p:transition spd="med"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C793301-8604-4883-BDAE-BCC6A84240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ransition advClick="0" advTm="2000">
    <p:push/>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Arial" pitchFamily="-111" charset="0"/>
          <a:cs typeface="Arial" pitchFamily="-111" charset="0"/>
        </a:defRPr>
      </a:lvl2pPr>
      <a:lvl3pPr algn="ctr" rtl="0" eaLnBrk="0" fontAlgn="base" hangingPunct="0">
        <a:spcBef>
          <a:spcPct val="0"/>
        </a:spcBef>
        <a:spcAft>
          <a:spcPct val="0"/>
        </a:spcAft>
        <a:defRPr sz="4400">
          <a:solidFill>
            <a:schemeClr val="tx2"/>
          </a:solidFill>
          <a:latin typeface="Arial" pitchFamily="-111" charset="0"/>
          <a:ea typeface="Arial" pitchFamily="-111" charset="0"/>
          <a:cs typeface="Arial" pitchFamily="-111" charset="0"/>
        </a:defRPr>
      </a:lvl3pPr>
      <a:lvl4pPr algn="ctr" rtl="0" eaLnBrk="0" fontAlgn="base" hangingPunct="0">
        <a:spcBef>
          <a:spcPct val="0"/>
        </a:spcBef>
        <a:spcAft>
          <a:spcPct val="0"/>
        </a:spcAft>
        <a:defRPr sz="4400">
          <a:solidFill>
            <a:schemeClr val="tx2"/>
          </a:solidFill>
          <a:latin typeface="Arial" pitchFamily="-111" charset="0"/>
          <a:ea typeface="Arial" pitchFamily="-111" charset="0"/>
          <a:cs typeface="Arial" pitchFamily="-111" charset="0"/>
        </a:defRPr>
      </a:lvl4pPr>
      <a:lvl5pPr algn="ctr" rtl="0" eaLnBrk="0" fontAlgn="base" hangingPunct="0">
        <a:spcBef>
          <a:spcPct val="0"/>
        </a:spcBef>
        <a:spcAft>
          <a:spcPct val="0"/>
        </a:spcAft>
        <a:defRPr sz="4400">
          <a:solidFill>
            <a:schemeClr val="tx2"/>
          </a:solidFill>
          <a:latin typeface="Arial" pitchFamily="-111" charset="0"/>
          <a:ea typeface="Arial" pitchFamily="-111" charset="0"/>
          <a:cs typeface="Arial" pitchFamily="-111" charset="0"/>
        </a:defRPr>
      </a:lvl5pPr>
      <a:lvl6pPr marL="457200" algn="ctr" rtl="0" fontAlgn="base">
        <a:spcBef>
          <a:spcPct val="0"/>
        </a:spcBef>
        <a:spcAft>
          <a:spcPct val="0"/>
        </a:spcAft>
        <a:defRPr sz="4400">
          <a:solidFill>
            <a:schemeClr val="tx2"/>
          </a:solidFill>
          <a:latin typeface="Arial" pitchFamily="-111" charset="0"/>
          <a:ea typeface="Arial" pitchFamily="-111" charset="0"/>
          <a:cs typeface="Arial" pitchFamily="-111" charset="0"/>
        </a:defRPr>
      </a:lvl6pPr>
      <a:lvl7pPr marL="914400" algn="ctr" rtl="0" fontAlgn="base">
        <a:spcBef>
          <a:spcPct val="0"/>
        </a:spcBef>
        <a:spcAft>
          <a:spcPct val="0"/>
        </a:spcAft>
        <a:defRPr sz="4400">
          <a:solidFill>
            <a:schemeClr val="tx2"/>
          </a:solidFill>
          <a:latin typeface="Arial" pitchFamily="-111" charset="0"/>
          <a:ea typeface="Arial" pitchFamily="-111" charset="0"/>
          <a:cs typeface="Arial" pitchFamily="-111" charset="0"/>
        </a:defRPr>
      </a:lvl7pPr>
      <a:lvl8pPr marL="1371600" algn="ctr" rtl="0" fontAlgn="base">
        <a:spcBef>
          <a:spcPct val="0"/>
        </a:spcBef>
        <a:spcAft>
          <a:spcPct val="0"/>
        </a:spcAft>
        <a:defRPr sz="4400">
          <a:solidFill>
            <a:schemeClr val="tx2"/>
          </a:solidFill>
          <a:latin typeface="Arial" pitchFamily="-111" charset="0"/>
          <a:ea typeface="Arial" pitchFamily="-111" charset="0"/>
          <a:cs typeface="Arial" pitchFamily="-111" charset="0"/>
        </a:defRPr>
      </a:lvl8pPr>
      <a:lvl9pPr marL="1828800" algn="ctr" rtl="0" fontAlgn="base">
        <a:spcBef>
          <a:spcPct val="0"/>
        </a:spcBef>
        <a:spcAft>
          <a:spcPct val="0"/>
        </a:spcAft>
        <a:defRPr sz="4400">
          <a:solidFill>
            <a:schemeClr val="tx2"/>
          </a:solidFill>
          <a:latin typeface="Arial" pitchFamily="-111" charset="0"/>
          <a:ea typeface="Arial" pitchFamily="-111" charset="0"/>
          <a:cs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NMLCHineseslide1.mp3"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MLCHineseslide10.mp3" TargetMode="External"/><Relationship Id="rId1" Type="http://schemas.openxmlformats.org/officeDocument/2006/relationships/themeOverride" Target="../theme/themeOverride6.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NMLCHineseslide11.mp3" TargetMode="External"/><Relationship Id="rId5" Type="http://schemas.openxmlformats.org/officeDocument/2006/relationships/image" Target="../media/image2.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NMLCHineseslide12.mp3" TargetMode="Externa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NMLCHineseslide16.mp3" TargetMode="External"/><Relationship Id="rId5" Type="http://schemas.openxmlformats.org/officeDocument/2006/relationships/image" Target="../media/image2.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MLCHineseslide17.mp3" TargetMode="External"/><Relationship Id="rId1" Type="http://schemas.openxmlformats.org/officeDocument/2006/relationships/themeOverride" Target="../theme/themeOverride7.xml"/><Relationship Id="rId6" Type="http://schemas.openxmlformats.org/officeDocument/2006/relationships/image" Target="../media/image2.png"/><Relationship Id="rId5" Type="http://schemas.openxmlformats.org/officeDocument/2006/relationships/image" Target="../media/image20.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MLCHineseslide19.mp3" TargetMode="External"/><Relationship Id="rId1" Type="http://schemas.openxmlformats.org/officeDocument/2006/relationships/audio" Target="NMLCHineseslide18.mp3" TargetMode="Externa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NMLCHineseslide20n.mp3" TargetMode="External"/><Relationship Id="rId7" Type="http://schemas.openxmlformats.org/officeDocument/2006/relationships/image" Target="../media/image23.png"/><Relationship Id="rId2" Type="http://schemas.openxmlformats.org/officeDocument/2006/relationships/audio" Target="ba%20recording.mp3" TargetMode="External"/><Relationship Id="rId1" Type="http://schemas.openxmlformats.org/officeDocument/2006/relationships/themeOverride" Target="../theme/themeOverride8.xml"/><Relationship Id="rId6" Type="http://schemas.openxmlformats.org/officeDocument/2006/relationships/image" Target="../media/image22.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issingSlide.mp3" TargetMode="External"/><Relationship Id="rId7" Type="http://schemas.openxmlformats.org/officeDocument/2006/relationships/image" Target="../media/image2.png"/><Relationship Id="rId2" Type="http://schemas.openxmlformats.org/officeDocument/2006/relationships/audio" Target="NMLCHineseslide20.mp3" TargetMode="External"/><Relationship Id="rId1" Type="http://schemas.openxmlformats.org/officeDocument/2006/relationships/themeOverride" Target="../theme/themeOverride9.xml"/><Relationship Id="rId6" Type="http://schemas.openxmlformats.org/officeDocument/2006/relationships/image" Target="../media/image24.jpe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NMLCHineseslide23.mp3" TargetMode="External"/><Relationship Id="rId1" Type="http://schemas.openxmlformats.org/officeDocument/2006/relationships/audio" Target="NMLCHineseSlide24.mp3" TargetMode="Externa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audio" Target="NMLCHineseslide2.mp3" TargetMode="Externa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audio" Target="NMLCHineseSlide25.mp3" TargetMode="External"/><Relationship Id="rId5" Type="http://schemas.openxmlformats.org/officeDocument/2006/relationships/image" Target="../media/image2.pn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NMLCHineseslide4.mp3" TargetMode="Externa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NMLCHineseslide5.mp3" TargetMode="Externa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NMLCHineseslide6.mp3" TargetMode="Externa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NMLCHineseslide7.mp3" TargetMode="External"/><Relationship Id="rId1" Type="http://schemas.openxmlformats.org/officeDocument/2006/relationships/themeOverride" Target="../theme/themeOverride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audio" Target="slide8.mp3" TargetMode="External"/><Relationship Id="rId2" Type="http://schemas.openxmlformats.org/officeDocument/2006/relationships/audio" Target="NMLCHineseslide8.mp3" TargetMode="External"/><Relationship Id="rId1" Type="http://schemas.openxmlformats.org/officeDocument/2006/relationships/themeOverride" Target="../theme/themeOverride4.xml"/><Relationship Id="rId6" Type="http://schemas.openxmlformats.org/officeDocument/2006/relationships/image" Target="../media/image2.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MLCHineseslide9.mp3" TargetMode="External"/><Relationship Id="rId1" Type="http://schemas.openxmlformats.org/officeDocument/2006/relationships/themeOverride" Target="../theme/themeOverride5.xml"/><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Grp="1" noChangeAspect="1" noChangeArrowheads="1"/>
          </p:cNvPicPr>
          <p:nvPr>
            <p:ph type="body" idx="1"/>
          </p:nvPr>
        </p:nvPicPr>
        <p:blipFill>
          <a:blip r:embed="rId4">
            <a:lum bright="76000" contrast="-70000"/>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WordArt 6"/>
          <p:cNvSpPr>
            <a:spLocks noChangeArrowheads="1" noChangeShapeType="1" noTextEdit="1"/>
          </p:cNvSpPr>
          <p:nvPr/>
        </p:nvSpPr>
        <p:spPr bwMode="auto">
          <a:xfrm>
            <a:off x="4343400" y="1093788"/>
            <a:ext cx="3810000" cy="4087812"/>
          </a:xfrm>
          <a:prstGeom prst="rect">
            <a:avLst/>
          </a:prstGeom>
        </p:spPr>
        <p:txBody>
          <a:bodyPr wrap="none" fromWordArt="1">
            <a:prstTxWarp prst="textPlain">
              <a:avLst>
                <a:gd name="adj" fmla="val 50130"/>
              </a:avLst>
            </a:prstTxWarp>
          </a:bodyPr>
          <a:lstStyle/>
          <a:p>
            <a:pPr algn="r"/>
            <a:r>
              <a:rPr lang="en-US" altLang="zh-TW" sz="3200" kern="10">
                <a:ln w="3175">
                  <a:solidFill>
                    <a:schemeClr val="tx1">
                      <a:alpha val="10980"/>
                    </a:schemeClr>
                  </a:solidFill>
                  <a:round/>
                  <a:headEnd/>
                  <a:tailEnd/>
                </a:ln>
                <a:solidFill>
                  <a:srgbClr val="000000"/>
                </a:solidFill>
                <a:latin typeface="Helvetica Neue Light"/>
              </a:rPr>
              <a:t>Did</a:t>
            </a:r>
          </a:p>
          <a:p>
            <a:pPr algn="r"/>
            <a:r>
              <a:rPr lang="en-US" altLang="zh-TW" sz="3200" kern="10">
                <a:ln w="3175">
                  <a:solidFill>
                    <a:schemeClr val="tx1">
                      <a:alpha val="10980"/>
                    </a:schemeClr>
                  </a:solidFill>
                  <a:round/>
                  <a:headEnd/>
                  <a:tailEnd/>
                </a:ln>
                <a:solidFill>
                  <a:srgbClr val="000000"/>
                </a:solidFill>
                <a:latin typeface="Helvetica Neue Light"/>
              </a:rPr>
              <a:t>You</a:t>
            </a:r>
          </a:p>
          <a:p>
            <a:pPr algn="r"/>
            <a:r>
              <a:rPr lang="en-US" altLang="zh-TW" sz="3200" kern="10">
                <a:ln w="3175">
                  <a:solidFill>
                    <a:schemeClr val="tx1">
                      <a:alpha val="10980"/>
                    </a:schemeClr>
                  </a:solidFill>
                  <a:round/>
                  <a:headEnd/>
                  <a:tailEnd/>
                </a:ln>
                <a:solidFill>
                  <a:srgbClr val="000000"/>
                </a:solidFill>
                <a:latin typeface="Helvetica Neue Light"/>
              </a:rPr>
              <a:t>Know</a:t>
            </a:r>
          </a:p>
          <a:p>
            <a:pPr algn="r"/>
            <a:r>
              <a:rPr lang="en-US" altLang="zh-TW" sz="3200" kern="10">
                <a:ln w="3175">
                  <a:solidFill>
                    <a:schemeClr val="tx1">
                      <a:alpha val="10980"/>
                    </a:schemeClr>
                  </a:solidFill>
                  <a:round/>
                  <a:headEnd/>
                  <a:tailEnd/>
                </a:ln>
                <a:solidFill>
                  <a:srgbClr val="000000"/>
                </a:solidFill>
                <a:latin typeface="Helvetica Neue Light"/>
              </a:rPr>
              <a:t>That???</a:t>
            </a:r>
            <a:endParaRPr lang="zh-TW" altLang="en-US" sz="3200" kern="10">
              <a:ln w="3175">
                <a:solidFill>
                  <a:schemeClr val="tx1">
                    <a:alpha val="10980"/>
                  </a:schemeClr>
                </a:solidFill>
                <a:round/>
                <a:headEnd/>
                <a:tailEnd/>
              </a:ln>
              <a:solidFill>
                <a:srgbClr val="000000"/>
              </a:solidFill>
              <a:latin typeface="Helvetica Neue Light"/>
            </a:endParaRPr>
          </a:p>
        </p:txBody>
      </p:sp>
      <p:sp>
        <p:nvSpPr>
          <p:cNvPr id="5125" name="Text Box 5"/>
          <p:cNvSpPr txBox="1">
            <a:spLocks noChangeArrowheads="1"/>
          </p:cNvSpPr>
          <p:nvPr/>
        </p:nvSpPr>
        <p:spPr bwMode="auto">
          <a:xfrm>
            <a:off x="152400" y="1371600"/>
            <a:ext cx="50292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zh-CN" altLang="en-US" sz="8800">
                <a:solidFill>
                  <a:srgbClr val="A50021"/>
                </a:solidFill>
                <a:latin typeface="Vladimir Script" panose="03050402040407070305" pitchFamily="66" charset="0"/>
                <a:ea typeface="ヒラギノ角ゴ ProN W3" pitchFamily="-65" charset="-128"/>
              </a:rPr>
              <a:t>你知道</a:t>
            </a:r>
            <a:r>
              <a:rPr lang="zh-CN" altLang="en-US" sz="8800">
                <a:solidFill>
                  <a:srgbClr val="A50021"/>
                </a:solidFill>
                <a:latin typeface="Vladimir Script" panose="03050402040407070305" pitchFamily="66" charset="0"/>
                <a:ea typeface="华文细黑" pitchFamily="-65" charset="-122"/>
              </a:rPr>
              <a:t>吗</a:t>
            </a:r>
            <a:r>
              <a:rPr lang="zh-CN" altLang="en-US" sz="8800">
                <a:ea typeface="宋体" panose="02010600030101010101" pitchFamily="2" charset="-122"/>
              </a:rPr>
              <a:t> </a:t>
            </a:r>
          </a:p>
          <a:p>
            <a:pPr eaLnBrk="1" hangingPunct="1">
              <a:spcBef>
                <a:spcPct val="50000"/>
              </a:spcBef>
              <a:buFontTx/>
              <a:buNone/>
            </a:pPr>
            <a:r>
              <a:rPr lang="zh-CN" altLang="en-US" sz="8800">
                <a:solidFill>
                  <a:srgbClr val="A50021"/>
                </a:solidFill>
                <a:ea typeface="宋体" panose="02010600030101010101" pitchFamily="2" charset="-122"/>
              </a:rPr>
              <a:t>？？？</a:t>
            </a:r>
          </a:p>
        </p:txBody>
      </p:sp>
      <p:pic>
        <p:nvPicPr>
          <p:cNvPr id="14342" name="NMLCHineseslide1.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28600" y="70866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4327525" y="5983288"/>
            <a:ext cx="3611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zh-CN">
                <a:ea typeface="宋体" panose="02010600030101010101" pitchFamily="2" charset="-122"/>
              </a:rPr>
              <a:t>----Mei Xiang</a:t>
            </a:r>
          </a:p>
          <a:p>
            <a:pPr eaLnBrk="1" hangingPunct="1"/>
            <a:r>
              <a:rPr lang="en-US" altLang="zh-CN">
                <a:ea typeface="宋体" panose="02010600030101010101" pitchFamily="2" charset="-122"/>
              </a:rPr>
              <a:t>Sunnyside Middle School</a:t>
            </a:r>
          </a:p>
        </p:txBody>
      </p:sp>
    </p:spTree>
  </p:cSld>
  <p:clrMapOvr>
    <a:masterClrMapping/>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fill="hold" grpId="0" nodeType="withEffect">
                                  <p:stCondLst>
                                    <p:cond delay="0"/>
                                  </p:stCondLst>
                                  <p:iterate type="lt">
                                    <p:tmPct val="10000"/>
                                  </p:iterate>
                                  <p:childTnLst>
                                    <p:animScale>
                                      <p:cBhvr>
                                        <p:cTn id="6" dur="500" autoRev="1" fill="hold">
                                          <p:stCondLst>
                                            <p:cond delay="0"/>
                                          </p:stCondLst>
                                        </p:cTn>
                                        <p:tgtEl>
                                          <p:spTgt spid="5125"/>
                                        </p:tgtEl>
                                      </p:cBhvr>
                                      <p:to x="80000" y="100000"/>
                                    </p:animScale>
                                    <p:anim by="(#ppt_w*0.10)" calcmode="lin" valueType="num">
                                      <p:cBhvr>
                                        <p:cTn id="7" dur="500" autoRev="1" fill="hold">
                                          <p:stCondLst>
                                            <p:cond delay="0"/>
                                          </p:stCondLst>
                                        </p:cTn>
                                        <p:tgtEl>
                                          <p:spTgt spid="5125"/>
                                        </p:tgtEl>
                                        <p:attrNameLst>
                                          <p:attrName>ppt_x</p:attrName>
                                        </p:attrNameLst>
                                      </p:cBhvr>
                                    </p:anim>
                                    <p:anim by="(-#ppt_w*0.10)" calcmode="lin" valueType="num">
                                      <p:cBhvr>
                                        <p:cTn id="8" dur="500" autoRev="1" fill="hold">
                                          <p:stCondLst>
                                            <p:cond delay="0"/>
                                          </p:stCondLst>
                                        </p:cTn>
                                        <p:tgtEl>
                                          <p:spTgt spid="5125"/>
                                        </p:tgtEl>
                                        <p:attrNameLst>
                                          <p:attrName>ppt_y</p:attrName>
                                        </p:attrNameLst>
                                      </p:cBhvr>
                                    </p:anim>
                                    <p:animRot by="-480000">
                                      <p:cBhvr>
                                        <p:cTn id="9" dur="500" autoRev="1" fill="hold">
                                          <p:stCondLst>
                                            <p:cond delay="0"/>
                                          </p:stCondLst>
                                        </p:cTn>
                                        <p:tgtEl>
                                          <p:spTgt spid="5125"/>
                                        </p:tgtEl>
                                        <p:attrNameLst>
                                          <p:attrName>r</p:attrName>
                                        </p:attrNameLst>
                                      </p:cBhvr>
                                    </p:animRot>
                                  </p:childTnLst>
                                </p:cTn>
                              </p:par>
                              <p:par>
                                <p:cTn id="10" presetID="7" presetClass="entr" presetSubtype="2" fill="hold" nodeType="withEffect">
                                  <p:stCondLst>
                                    <p:cond delay="5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1+#ppt_w/2"/>
                                          </p:val>
                                        </p:tav>
                                        <p:tav tm="100000">
                                          <p:val>
                                            <p:strVal val="#ppt_x"/>
                                          </p:val>
                                        </p:tav>
                                      </p:tavLst>
                                    </p:anim>
                                    <p:anim calcmode="lin" valueType="num">
                                      <p:cBhvr additive="base">
                                        <p:cTn id="13" dur="2000" fill="hold"/>
                                        <p:tgtEl>
                                          <p:spTgt spid="2"/>
                                        </p:tgtEl>
                                        <p:attrNameLst>
                                          <p:attrName>ppt_y</p:attrName>
                                        </p:attrNameLst>
                                      </p:cBhvr>
                                      <p:tavLst>
                                        <p:tav tm="0">
                                          <p:val>
                                            <p:strVal val="#ppt_y"/>
                                          </p:val>
                                        </p:tav>
                                        <p:tav tm="100000">
                                          <p:val>
                                            <p:strVal val="#ppt_y"/>
                                          </p:val>
                                        </p:tav>
                                      </p:tavLst>
                                    </p:anim>
                                  </p:childTnLst>
                                </p:cTn>
                              </p:par>
                              <p:par>
                                <p:cTn id="14" presetID="1" presetClass="mediacall" presetSubtype="0" fill="hold" nodeType="withEffect">
                                  <p:stCondLst>
                                    <p:cond delay="1000"/>
                                  </p:stCondLst>
                                  <p:childTnLst>
                                    <p:cmd type="call" cmd="playFrom(0.0)">
                                      <p:cBhvr>
                                        <p:cTn id="15" dur="1357" fill="hold"/>
                                        <p:tgtEl>
                                          <p:spTgt spid="143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6" fill="hold" display="0">
                  <p:stCondLst>
                    <p:cond delay="indefinite"/>
                  </p:stCondLst>
                  <p:endCondLst>
                    <p:cond evt="onNext" delay="0">
                      <p:tgtEl>
                        <p:sldTgt/>
                      </p:tgtEl>
                    </p:cond>
                    <p:cond evt="onPrev" delay="0">
                      <p:tgtEl>
                        <p:sldTgt/>
                      </p:tgtEl>
                    </p:cond>
                    <p:cond evt="onStopAudio" delay="0">
                      <p:tgtEl>
                        <p:sldTgt/>
                      </p:tgtEl>
                    </p:cond>
                  </p:endCondLst>
                </p:cTn>
                <p:tgtEl>
                  <p:spTgt spid="14342"/>
                </p:tgtEl>
              </p:cMediaNode>
            </p:audio>
          </p:childTnLst>
        </p:cTn>
      </p:par>
    </p:tnLst>
    <p:bldLst>
      <p:bldP spid="51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1" name="Picture 9" descr="clou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9225" y="5262563"/>
            <a:ext cx="581977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9"/>
          <p:cNvSpPr>
            <a:spLocks noChangeArrowheads="1"/>
          </p:cNvSpPr>
          <p:nvPr/>
        </p:nvSpPr>
        <p:spPr bwMode="auto">
          <a:xfrm>
            <a:off x="304800" y="228600"/>
            <a:ext cx="8464550" cy="2528888"/>
          </a:xfrm>
          <a:prstGeom prst="rect">
            <a:avLst/>
          </a:prstGeom>
          <a:noFill/>
          <a:ln w="9525">
            <a:no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sz="3200" b="1">
                <a:effectLst>
                  <a:outerShdw blurRad="38100" dist="38100" dir="2700000" algn="tl">
                    <a:srgbClr val="000000"/>
                  </a:outerShdw>
                </a:effectLst>
                <a:latin typeface="Helvetica Neue Light" pitchFamily="-65" charset="0"/>
              </a:rPr>
              <a:t>The first Chinese characters came about as attempts to record natural phenomena.  Pictographic, Ideographic, Compound Ideographic and Pictophonetic are the four primary character types.</a:t>
            </a:r>
            <a:endParaRPr lang="en-US" altLang="en-US" sz="3200" b="1"/>
          </a:p>
        </p:txBody>
      </p:sp>
      <p:sp>
        <p:nvSpPr>
          <p:cNvPr id="28682" name="AutoShape 10"/>
          <p:cNvSpPr>
            <a:spLocks noChangeArrowheads="1"/>
          </p:cNvSpPr>
          <p:nvPr/>
        </p:nvSpPr>
        <p:spPr bwMode="auto">
          <a:xfrm>
            <a:off x="5105400" y="3124200"/>
            <a:ext cx="2132013" cy="1571625"/>
          </a:xfrm>
          <a:prstGeom prst="cloudCallout">
            <a:avLst>
              <a:gd name="adj1" fmla="val -43528"/>
              <a:gd name="adj2" fmla="val 48079"/>
            </a:avLst>
          </a:prstGeom>
          <a:solidFill>
            <a:schemeClr val="accent2"/>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a:t>yún</a:t>
            </a:r>
          </a:p>
        </p:txBody>
      </p:sp>
      <p:pic>
        <p:nvPicPr>
          <p:cNvPr id="7" name="NMLCHineseslide10.mp3">
            <a:hlinkClick r:id="" action="ppaction://media"/>
          </p:cNvPr>
          <p:cNvPicPr>
            <a:picLocks noRot="1" noChangeAspect="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609600" y="6248400"/>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NMLCHineseslide10.mp3">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4343400" y="70104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AutoShape 6"/>
          <p:cNvSpPr>
            <a:spLocks noChangeArrowheads="1"/>
          </p:cNvSpPr>
          <p:nvPr/>
        </p:nvSpPr>
        <p:spPr bwMode="auto">
          <a:xfrm>
            <a:off x="1905000" y="2819400"/>
            <a:ext cx="3505200" cy="2514600"/>
          </a:xfrm>
          <a:prstGeom prst="cloudCallout">
            <a:avLst>
              <a:gd name="adj1" fmla="val -46194"/>
              <a:gd name="adj2" fmla="val 52398"/>
            </a:avLst>
          </a:prstGeom>
          <a:solidFill>
            <a:srgbClr val="CC66FF"/>
          </a:solidFill>
          <a:ln w="952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p>
        </p:txBody>
      </p:sp>
      <p:sp>
        <p:nvSpPr>
          <p:cNvPr id="23557" name="WordArt 8"/>
          <p:cNvSpPr>
            <a:spLocks noChangeArrowheads="1" noChangeShapeType="1" noTextEdit="1"/>
          </p:cNvSpPr>
          <p:nvPr/>
        </p:nvSpPr>
        <p:spPr bwMode="auto">
          <a:xfrm rot="-1499913">
            <a:off x="2432050" y="3422650"/>
            <a:ext cx="2281238" cy="1390650"/>
          </a:xfrm>
          <a:prstGeom prst="rect">
            <a:avLst/>
          </a:prstGeom>
        </p:spPr>
        <p:txBody>
          <a:bodyPr wrap="none" fromWordArt="1">
            <a:prstTxWarp prst="textDoubleWave1">
              <a:avLst>
                <a:gd name="adj1" fmla="val 6500"/>
                <a:gd name="adj2" fmla="val 0"/>
              </a:avLst>
            </a:prstTxWarp>
          </a:bodyPr>
          <a:lstStyle/>
          <a:p>
            <a:pPr algn="ctr"/>
            <a:r>
              <a:rPr lang="en-US" altLang="zh-TW"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panose="020B0806030902050204" pitchFamily="34" charset="0"/>
              </a:rPr>
              <a:t>CLOUD</a:t>
            </a:r>
            <a:endParaRPr lang="zh-TW" alt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panose="020B0806030902050204" pitchFamily="34" charset="0"/>
            </a:endParaRPr>
          </a:p>
        </p:txBody>
      </p:sp>
    </p:spTree>
  </p:cSld>
  <p:clrMapOvr>
    <a:overrideClrMapping bg1="dk2" tx1="lt1" bg2="dk1" tx2="lt2" accent1="accent1" accent2="accent2" accent3="accent3" accent4="accent4" accent5="accent5" accent6="accent6" hlink="hlink" folHlink="folHlink"/>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9094" fill="hold"/>
                                        <p:tgtEl>
                                          <p:spTgt spid="23560"/>
                                        </p:tgtEl>
                                      </p:cBhvr>
                                    </p:cmd>
                                  </p:childTnLst>
                                </p:cTn>
                              </p:par>
                              <p:par>
                                <p:cTn id="7" presetID="10" presetClass="entr" presetSubtype="0" fill="hold" grpId="0" nodeType="withEffect">
                                  <p:stCondLst>
                                    <p:cond delay="0"/>
                                  </p:stCondLst>
                                  <p:iterate type="wd">
                                    <p:tmPct val="10000"/>
                                  </p:iterate>
                                  <p:childTnLst>
                                    <p:set>
                                      <p:cBhvr>
                                        <p:cTn id="8" dur="1" fill="hold">
                                          <p:stCondLst>
                                            <p:cond delay="0"/>
                                          </p:stCondLst>
                                        </p:cTn>
                                        <p:tgtEl>
                                          <p:spTgt spid="22533"/>
                                        </p:tgtEl>
                                        <p:attrNameLst>
                                          <p:attrName>style.visibility</p:attrName>
                                        </p:attrNameLst>
                                      </p:cBhvr>
                                      <p:to>
                                        <p:strVal val="visible"/>
                                      </p:to>
                                    </p:set>
                                    <p:animEffect transition="in" filter="fade">
                                      <p:cBhvr>
                                        <p:cTn id="9" dur="4000"/>
                                        <p:tgtEl>
                                          <p:spTgt spid="22533"/>
                                        </p:tgtEl>
                                      </p:cBhvr>
                                    </p:animEffect>
                                  </p:childTnLst>
                                </p:cTn>
                              </p:par>
                              <p:par>
                                <p:cTn id="10" presetID="17" presetClass="entr" presetSubtype="10" fill="hold" nodeType="withEffect">
                                  <p:stCondLst>
                                    <p:cond delay="4000"/>
                                  </p:stCondLst>
                                  <p:childTnLst>
                                    <p:set>
                                      <p:cBhvr>
                                        <p:cTn id="11" dur="1" fill="hold">
                                          <p:stCondLst>
                                            <p:cond delay="0"/>
                                          </p:stCondLst>
                                        </p:cTn>
                                        <p:tgtEl>
                                          <p:spTgt spid="23561"/>
                                        </p:tgtEl>
                                        <p:attrNameLst>
                                          <p:attrName>style.visibility</p:attrName>
                                        </p:attrNameLst>
                                      </p:cBhvr>
                                      <p:to>
                                        <p:strVal val="visible"/>
                                      </p:to>
                                    </p:set>
                                    <p:anim calcmode="lin" valueType="num">
                                      <p:cBhvr>
                                        <p:cTn id="12" dur="1000" fill="hold"/>
                                        <p:tgtEl>
                                          <p:spTgt spid="23561"/>
                                        </p:tgtEl>
                                        <p:attrNameLst>
                                          <p:attrName>ppt_w</p:attrName>
                                        </p:attrNameLst>
                                      </p:cBhvr>
                                      <p:tavLst>
                                        <p:tav tm="0">
                                          <p:val>
                                            <p:fltVal val="0"/>
                                          </p:val>
                                        </p:tav>
                                        <p:tav tm="100000">
                                          <p:val>
                                            <p:strVal val="#ppt_w"/>
                                          </p:val>
                                        </p:tav>
                                      </p:tavLst>
                                    </p:anim>
                                    <p:anim calcmode="lin" valueType="num">
                                      <p:cBhvr>
                                        <p:cTn id="13" dur="1000" fill="hold"/>
                                        <p:tgtEl>
                                          <p:spTgt spid="23561"/>
                                        </p:tgtEl>
                                        <p:attrNameLst>
                                          <p:attrName>ppt_h</p:attrName>
                                        </p:attrNameLst>
                                      </p:cBhvr>
                                      <p:tavLst>
                                        <p:tav tm="0">
                                          <p:val>
                                            <p:strVal val="#ppt_h"/>
                                          </p:val>
                                        </p:tav>
                                        <p:tav tm="100000">
                                          <p:val>
                                            <p:strVal val="#ppt_h"/>
                                          </p:val>
                                        </p:tav>
                                      </p:tavLst>
                                    </p:anim>
                                  </p:childTnLst>
                                </p:cTn>
                              </p:par>
                              <p:par>
                                <p:cTn id="14" presetID="2" presetClass="entr" presetSubtype="6" fill="hold" grpId="0" nodeType="withEffect">
                                  <p:stCondLst>
                                    <p:cond delay="4400"/>
                                  </p:stCondLst>
                                  <p:childTnLst>
                                    <p:set>
                                      <p:cBhvr>
                                        <p:cTn id="15" dur="1" fill="hold">
                                          <p:stCondLst>
                                            <p:cond delay="0"/>
                                          </p:stCondLst>
                                        </p:cTn>
                                        <p:tgtEl>
                                          <p:spTgt spid="28682"/>
                                        </p:tgtEl>
                                        <p:attrNameLst>
                                          <p:attrName>style.visibility</p:attrName>
                                        </p:attrNameLst>
                                      </p:cBhvr>
                                      <p:to>
                                        <p:strVal val="visible"/>
                                      </p:to>
                                    </p:set>
                                    <p:anim calcmode="lin" valueType="num">
                                      <p:cBhvr additive="base">
                                        <p:cTn id="16" dur="1000" fill="hold"/>
                                        <p:tgtEl>
                                          <p:spTgt spid="28682"/>
                                        </p:tgtEl>
                                        <p:attrNameLst>
                                          <p:attrName>ppt_x</p:attrName>
                                        </p:attrNameLst>
                                      </p:cBhvr>
                                      <p:tavLst>
                                        <p:tav tm="0">
                                          <p:val>
                                            <p:strVal val="1+#ppt_w/2"/>
                                          </p:val>
                                        </p:tav>
                                        <p:tav tm="100000">
                                          <p:val>
                                            <p:strVal val="#ppt_x"/>
                                          </p:val>
                                        </p:tav>
                                      </p:tavLst>
                                    </p:anim>
                                    <p:anim calcmode="lin" valueType="num">
                                      <p:cBhvr additive="base">
                                        <p:cTn id="17" dur="1000" fill="hold"/>
                                        <p:tgtEl>
                                          <p:spTgt spid="28682"/>
                                        </p:tgtEl>
                                        <p:attrNameLst>
                                          <p:attrName>ppt_y</p:attrName>
                                        </p:attrNameLst>
                                      </p:cBhvr>
                                      <p:tavLst>
                                        <p:tav tm="0">
                                          <p:val>
                                            <p:strVal val="1+#ppt_h/2"/>
                                          </p:val>
                                        </p:tav>
                                        <p:tav tm="100000">
                                          <p:val>
                                            <p:strVal val="#ppt_y"/>
                                          </p:val>
                                        </p:tav>
                                      </p:tavLst>
                                    </p:anim>
                                  </p:childTnLst>
                                </p:cTn>
                              </p:par>
                              <p:par>
                                <p:cTn id="18" presetID="53" presetClass="entr" presetSubtype="0" fill="hold" grpId="0" nodeType="withEffect">
                                  <p:stCondLst>
                                    <p:cond delay="4800"/>
                                  </p:stCondLst>
                                  <p:childTnLst>
                                    <p:set>
                                      <p:cBhvr>
                                        <p:cTn id="19" dur="1" fill="hold">
                                          <p:stCondLst>
                                            <p:cond delay="0"/>
                                          </p:stCondLst>
                                        </p:cTn>
                                        <p:tgtEl>
                                          <p:spTgt spid="28678"/>
                                        </p:tgtEl>
                                        <p:attrNameLst>
                                          <p:attrName>style.visibility</p:attrName>
                                        </p:attrNameLst>
                                      </p:cBhvr>
                                      <p:to>
                                        <p:strVal val="visible"/>
                                      </p:to>
                                    </p:set>
                                    <p:anim calcmode="lin" valueType="num">
                                      <p:cBhvr>
                                        <p:cTn id="20" dur="1000" fill="hold"/>
                                        <p:tgtEl>
                                          <p:spTgt spid="28678"/>
                                        </p:tgtEl>
                                        <p:attrNameLst>
                                          <p:attrName>ppt_w</p:attrName>
                                        </p:attrNameLst>
                                      </p:cBhvr>
                                      <p:tavLst>
                                        <p:tav tm="0">
                                          <p:val>
                                            <p:fltVal val="0"/>
                                          </p:val>
                                        </p:tav>
                                        <p:tav tm="100000">
                                          <p:val>
                                            <p:strVal val="#ppt_w"/>
                                          </p:val>
                                        </p:tav>
                                      </p:tavLst>
                                    </p:anim>
                                    <p:anim calcmode="lin" valueType="num">
                                      <p:cBhvr>
                                        <p:cTn id="21" dur="1000" fill="hold"/>
                                        <p:tgtEl>
                                          <p:spTgt spid="28678"/>
                                        </p:tgtEl>
                                        <p:attrNameLst>
                                          <p:attrName>ppt_h</p:attrName>
                                        </p:attrNameLst>
                                      </p:cBhvr>
                                      <p:tavLst>
                                        <p:tav tm="0">
                                          <p:val>
                                            <p:fltVal val="0"/>
                                          </p:val>
                                        </p:tav>
                                        <p:tav tm="100000">
                                          <p:val>
                                            <p:strVal val="#ppt_h"/>
                                          </p:val>
                                        </p:tav>
                                      </p:tavLst>
                                    </p:anim>
                                    <p:animEffect transition="in" filter="fade">
                                      <p:cBhvr>
                                        <p:cTn id="22" dur="1000"/>
                                        <p:tgtEl>
                                          <p:spTgt spid="28678"/>
                                        </p:tgtEl>
                                      </p:cBhvr>
                                    </p:animEffect>
                                  </p:childTnLst>
                                </p:cTn>
                              </p:par>
                              <p:par>
                                <p:cTn id="23" presetID="53" presetClass="entr" presetSubtype="0" fill="hold" nodeType="withEffect">
                                  <p:stCondLst>
                                    <p:cond delay="4800"/>
                                  </p:stCondLst>
                                  <p:childTnLst>
                                    <p:set>
                                      <p:cBhvr>
                                        <p:cTn id="24" dur="1" fill="hold">
                                          <p:stCondLst>
                                            <p:cond delay="0"/>
                                          </p:stCondLst>
                                        </p:cTn>
                                        <p:tgtEl>
                                          <p:spTgt spid="23557"/>
                                        </p:tgtEl>
                                        <p:attrNameLst>
                                          <p:attrName>style.visibility</p:attrName>
                                        </p:attrNameLst>
                                      </p:cBhvr>
                                      <p:to>
                                        <p:strVal val="visible"/>
                                      </p:to>
                                    </p:set>
                                    <p:anim calcmode="lin" valueType="num">
                                      <p:cBhvr>
                                        <p:cTn id="25" dur="1000" fill="hold"/>
                                        <p:tgtEl>
                                          <p:spTgt spid="23557"/>
                                        </p:tgtEl>
                                        <p:attrNameLst>
                                          <p:attrName>ppt_w</p:attrName>
                                        </p:attrNameLst>
                                      </p:cBhvr>
                                      <p:tavLst>
                                        <p:tav tm="0">
                                          <p:val>
                                            <p:fltVal val="0"/>
                                          </p:val>
                                        </p:tav>
                                        <p:tav tm="100000">
                                          <p:val>
                                            <p:strVal val="#ppt_w"/>
                                          </p:val>
                                        </p:tav>
                                      </p:tavLst>
                                    </p:anim>
                                    <p:anim calcmode="lin" valueType="num">
                                      <p:cBhvr>
                                        <p:cTn id="26" dur="1000" fill="hold"/>
                                        <p:tgtEl>
                                          <p:spTgt spid="23557"/>
                                        </p:tgtEl>
                                        <p:attrNameLst>
                                          <p:attrName>ppt_h</p:attrName>
                                        </p:attrNameLst>
                                      </p:cBhvr>
                                      <p:tavLst>
                                        <p:tav tm="0">
                                          <p:val>
                                            <p:fltVal val="0"/>
                                          </p:val>
                                        </p:tav>
                                        <p:tav tm="100000">
                                          <p:val>
                                            <p:strVal val="#ppt_h"/>
                                          </p:val>
                                        </p:tav>
                                      </p:tavLst>
                                    </p:anim>
                                    <p:animEffect transition="in" filter="fade">
                                      <p:cBhvr>
                                        <p:cTn id="27" dur="1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23560"/>
                </p:tgtEl>
              </p:cMediaNode>
            </p:audio>
          </p:childTnLst>
        </p:cTn>
      </p:par>
    </p:tnLst>
    <p:bldLst>
      <p:bldP spid="22533" grpId="0"/>
      <p:bldP spid="28682" grpId="0" animBg="1"/>
      <p:bldP spid="286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6"/>
          <p:cNvSpPr>
            <a:spLocks noChangeArrowheads="1"/>
          </p:cNvSpPr>
          <p:nvPr/>
        </p:nvSpPr>
        <p:spPr bwMode="auto">
          <a:xfrm>
            <a:off x="381000" y="533400"/>
            <a:ext cx="2819400" cy="990600"/>
          </a:xfrm>
          <a:prstGeom prst="rect">
            <a:avLst/>
          </a:prstGeom>
          <a:noFill/>
          <a:ln w="9525">
            <a:noFill/>
            <a:miter lim="800000"/>
            <a:headEnd/>
            <a:tailEnd/>
          </a:ln>
        </p:spPr>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zh-CN" altLang="en-US" sz="4000">
                <a:solidFill>
                  <a:srgbClr val="006600"/>
                </a:solidFill>
                <a:effectLst>
                  <a:outerShdw blurRad="38100" dist="38100" dir="2700000" algn="tl">
                    <a:srgbClr val="C0C0C0"/>
                  </a:outerShdw>
                </a:effectLst>
                <a:latin typeface="Helvetica Neue Light" pitchFamily="-65" charset="0"/>
                <a:ea typeface="Gulim" pitchFamily="34" charset="-127"/>
              </a:rPr>
              <a:t>R</a:t>
            </a:r>
            <a:r>
              <a:rPr lang="en-US" altLang="zh-CN" sz="4000" b="1">
                <a:solidFill>
                  <a:srgbClr val="006600"/>
                </a:solidFill>
                <a:effectLst>
                  <a:outerShdw blurRad="38100" dist="38100" dir="2700000" algn="tl">
                    <a:srgbClr val="C0C0C0"/>
                  </a:outerShdw>
                </a:effectLst>
                <a:latin typeface="Helvetica Neue Light" pitchFamily="-65" charset="0"/>
                <a:ea typeface="Gulim" pitchFamily="34" charset="-127"/>
              </a:rPr>
              <a:t>iver </a:t>
            </a:r>
            <a:r>
              <a:rPr lang="zh-CN" altLang="en-US" sz="4000" b="1">
                <a:solidFill>
                  <a:srgbClr val="006600"/>
                </a:solidFill>
                <a:effectLst>
                  <a:outerShdw blurRad="38100" dist="38100" dir="2700000" algn="tl">
                    <a:srgbClr val="C0C0C0"/>
                  </a:outerShdw>
                </a:effectLst>
                <a:latin typeface="Helvetica Neue Light" pitchFamily="-65" charset="0"/>
                <a:ea typeface="宋体" pitchFamily="2" charset="-122"/>
              </a:rPr>
              <a:t>河</a:t>
            </a:r>
            <a:endParaRPr lang="zh-CN" altLang="en-US" sz="4000" b="1">
              <a:solidFill>
                <a:srgbClr val="006600"/>
              </a:solidFill>
              <a:ea typeface="宋体" pitchFamily="2" charset="-122"/>
            </a:endParaRPr>
          </a:p>
        </p:txBody>
      </p:sp>
      <p:sp>
        <p:nvSpPr>
          <p:cNvPr id="49157" name="Rectangle 5"/>
          <p:cNvSpPr>
            <a:spLocks noChangeArrowheads="1"/>
          </p:cNvSpPr>
          <p:nvPr/>
        </p:nvSpPr>
        <p:spPr bwMode="auto">
          <a:xfrm>
            <a:off x="381000" y="1828800"/>
            <a:ext cx="8534400" cy="5410200"/>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defRPr/>
            </a:pPr>
            <a:r>
              <a:rPr lang="en-US" altLang="en-US" sz="3200" b="1">
                <a:solidFill>
                  <a:schemeClr val="bg1"/>
                </a:solidFill>
              </a:rPr>
              <a:t>   </a:t>
            </a:r>
            <a:r>
              <a:rPr lang="en-US" altLang="en-US" sz="3200" b="1">
                <a:solidFill>
                  <a:srgbClr val="006600"/>
                </a:solidFill>
                <a:effectLst>
                  <a:outerShdw blurRad="38100" dist="38100" dir="2700000" algn="tl">
                    <a:srgbClr val="C0C0C0"/>
                  </a:outerShdw>
                </a:effectLst>
                <a:latin typeface="Helvetica Neue Light" pitchFamily="-65" charset="0"/>
              </a:rPr>
              <a:t>In written Chinese there are over 200 radicals. Radicals help us understand the meaning of a Chinese character. </a:t>
            </a:r>
            <a:r>
              <a:rPr lang="en-US" altLang="zh-TW" sz="3200" b="1">
                <a:solidFill>
                  <a:srgbClr val="006600"/>
                </a:solidFill>
                <a:effectLst>
                  <a:outerShdw blurRad="38100" dist="38100" dir="2700000" algn="tl">
                    <a:srgbClr val="C0C0C0"/>
                  </a:outerShdw>
                </a:effectLst>
                <a:latin typeface="Helvetica Neue Light" pitchFamily="-65" charset="0"/>
                <a:ea typeface="PMingLiU" pitchFamily="18" charset="-120"/>
              </a:rPr>
              <a:t>For example, </a:t>
            </a:r>
            <a:r>
              <a:rPr lang="en-US" altLang="en-US" sz="3200" b="1">
                <a:solidFill>
                  <a:srgbClr val="006600"/>
                </a:solidFill>
                <a:effectLst>
                  <a:outerShdw blurRad="38100" dist="38100" dir="2700000" algn="tl">
                    <a:srgbClr val="C0C0C0"/>
                  </a:outerShdw>
                </a:effectLst>
                <a:latin typeface="Helvetica Neue Light" pitchFamily="-65" charset="0"/>
              </a:rPr>
              <a:t>a water radical, </a:t>
            </a:r>
            <a:r>
              <a:rPr lang="ko-KR" altLang="en-US" sz="3200" b="1">
                <a:solidFill>
                  <a:srgbClr val="006600"/>
                </a:solidFill>
                <a:effectLst>
                  <a:outerShdw blurRad="38100" dist="38100" dir="2700000" algn="tl">
                    <a:srgbClr val="C0C0C0"/>
                  </a:outerShdw>
                </a:effectLst>
                <a:latin typeface="Helvetica Neue Light" pitchFamily="-65" charset="0"/>
                <a:ea typeface="ヒラギノ角ゴ ProN W3" pitchFamily="-65" charset="-128"/>
              </a:rPr>
              <a:t>氵</a:t>
            </a:r>
            <a:r>
              <a:rPr lang="en-US" altLang="ko-KR" sz="3200" b="1">
                <a:solidFill>
                  <a:srgbClr val="006600"/>
                </a:solidFill>
                <a:effectLst>
                  <a:outerShdw blurRad="38100" dist="38100" dir="2700000" algn="tl">
                    <a:srgbClr val="C0C0C0"/>
                  </a:outerShdw>
                </a:effectLst>
                <a:latin typeface="Helvetica Neue Light" pitchFamily="-65" charset="0"/>
                <a:ea typeface="ヒラギノ角ゴ ProN W3" pitchFamily="-65" charset="-128"/>
              </a:rPr>
              <a:t>, </a:t>
            </a:r>
            <a:r>
              <a:rPr lang="en-US" altLang="ja-JP" sz="3200" b="1">
                <a:solidFill>
                  <a:srgbClr val="006600"/>
                </a:solidFill>
                <a:effectLst>
                  <a:outerShdw blurRad="38100" dist="38100" dir="2700000" algn="tl">
                    <a:srgbClr val="C0C0C0"/>
                  </a:outerShdw>
                </a:effectLst>
                <a:latin typeface="Helvetica Neue Light" pitchFamily="-65" charset="0"/>
                <a:ea typeface="ＭＳ Ｐゴシック" pitchFamily="34" charset="-128"/>
              </a:rPr>
              <a:t>which is indicated by droplets, suggests that the character is probably related to water. Yet the radical is not always easy to determine.  Sometimes a whole character may be, itself, a single radical.</a:t>
            </a:r>
            <a:endParaRPr lang="en-US" altLang="en-US" sz="3200">
              <a:solidFill>
                <a:srgbClr val="006600"/>
              </a:solidFill>
            </a:endParaRPr>
          </a:p>
        </p:txBody>
      </p:sp>
      <p:pic>
        <p:nvPicPr>
          <p:cNvPr id="5" name="NMLCHineseslide11.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609600" y="6543675"/>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p:cNvSpPr>
            <a:spLocks noChangeArrowheads="1"/>
          </p:cNvSpPr>
          <p:nvPr/>
        </p:nvSpPr>
        <p:spPr bwMode="auto">
          <a:xfrm>
            <a:off x="3124200" y="533400"/>
            <a:ext cx="2438400" cy="990600"/>
          </a:xfrm>
          <a:prstGeom prst="rect">
            <a:avLst/>
          </a:prstGeom>
          <a:noFill/>
          <a:ln w="9525">
            <a:noFill/>
            <a:miter lim="800000"/>
            <a:headEnd/>
            <a:tailEnd/>
          </a:ln>
        </p:spPr>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altLang="zh-CN" sz="4000" b="1">
                <a:solidFill>
                  <a:srgbClr val="006600"/>
                </a:solidFill>
                <a:effectLst>
                  <a:outerShdw blurRad="38100" dist="38100" dir="2700000" algn="tl">
                    <a:srgbClr val="C0C0C0"/>
                  </a:outerShdw>
                </a:effectLst>
                <a:latin typeface="Helvetica Neue Light" pitchFamily="-65" charset="0"/>
                <a:ea typeface="宋体" pitchFamily="2" charset="-122"/>
              </a:rPr>
              <a:t>Lake </a:t>
            </a:r>
            <a:r>
              <a:rPr lang="zh-CN" altLang="en-US" sz="4000" b="1">
                <a:solidFill>
                  <a:srgbClr val="006600"/>
                </a:solidFill>
                <a:effectLst>
                  <a:outerShdw blurRad="38100" dist="38100" dir="2700000" algn="tl">
                    <a:srgbClr val="C0C0C0"/>
                  </a:outerShdw>
                </a:effectLst>
                <a:latin typeface="Helvetica Neue Light" pitchFamily="-65" charset="0"/>
                <a:ea typeface="宋体" pitchFamily="2" charset="-122"/>
              </a:rPr>
              <a:t>湖</a:t>
            </a:r>
            <a:endParaRPr lang="zh-CN" altLang="en-US" sz="4000" b="1">
              <a:solidFill>
                <a:srgbClr val="006600"/>
              </a:solidFill>
              <a:ea typeface="宋体" pitchFamily="2" charset="-122"/>
            </a:endParaRPr>
          </a:p>
        </p:txBody>
      </p:sp>
      <p:sp>
        <p:nvSpPr>
          <p:cNvPr id="3" name="Rectangle 6"/>
          <p:cNvSpPr>
            <a:spLocks noChangeArrowheads="1"/>
          </p:cNvSpPr>
          <p:nvPr/>
        </p:nvSpPr>
        <p:spPr bwMode="auto">
          <a:xfrm>
            <a:off x="5715000" y="533400"/>
            <a:ext cx="2743200" cy="990600"/>
          </a:xfrm>
          <a:prstGeom prst="rect">
            <a:avLst/>
          </a:prstGeom>
          <a:noFill/>
          <a:ln w="9525">
            <a:noFill/>
            <a:miter lim="800000"/>
            <a:headEnd/>
            <a:tailEnd/>
          </a:ln>
        </p:spPr>
        <p:txBody>
          <a:bodyPr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altLang="zh-CN" sz="4000" b="1">
                <a:solidFill>
                  <a:srgbClr val="006600"/>
                </a:solidFill>
                <a:effectLst>
                  <a:outerShdw blurRad="38100" dist="38100" dir="2700000" algn="tl">
                    <a:srgbClr val="C0C0C0"/>
                  </a:outerShdw>
                </a:effectLst>
                <a:latin typeface="Helvetica Neue Light" pitchFamily="-65" charset="0"/>
                <a:ea typeface="宋体" pitchFamily="2" charset="-122"/>
              </a:rPr>
              <a:t>Ocean </a:t>
            </a:r>
            <a:r>
              <a:rPr lang="zh-CN" altLang="en-US" sz="4000" b="1">
                <a:solidFill>
                  <a:srgbClr val="006600"/>
                </a:solidFill>
                <a:effectLst>
                  <a:outerShdw blurRad="38100" dist="38100" dir="2700000" algn="tl">
                    <a:srgbClr val="C0C0C0"/>
                  </a:outerShdw>
                </a:effectLst>
                <a:latin typeface="Helvetica Neue Light" pitchFamily="-65" charset="0"/>
                <a:ea typeface="宋体" pitchFamily="2" charset="-122"/>
              </a:rPr>
              <a:t>海</a:t>
            </a:r>
            <a:r>
              <a:rPr lang="zh-CN" altLang="en-US" sz="4000" b="1">
                <a:solidFill>
                  <a:srgbClr val="006600"/>
                </a:solidFill>
                <a:ea typeface="宋体" pitchFamily="2" charset="-122"/>
              </a:rPr>
              <a:t>   </a:t>
            </a:r>
          </a:p>
        </p:txBody>
      </p:sp>
      <p:pic>
        <p:nvPicPr>
          <p:cNvPr id="24587" name="NMLCHineseslide11.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191000" y="70866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6701" fill="hold"/>
                                        <p:tgtEl>
                                          <p:spTgt spid="24587"/>
                                        </p:tgtEl>
                                      </p:cBhvr>
                                    </p:cmd>
                                  </p:childTnLst>
                                </p:cTn>
                              </p:par>
                              <p:par>
                                <p:cTn id="7" presetID="10" presetClass="entr" presetSubtype="0" fill="hold" grpId="0" nodeType="withEffect">
                                  <p:stCondLst>
                                    <p:cond delay="0"/>
                                  </p:stCondLst>
                                  <p:childTnLst>
                                    <p:set>
                                      <p:cBhvr>
                                        <p:cTn id="8" dur="1" fill="hold">
                                          <p:stCondLst>
                                            <p:cond delay="0"/>
                                          </p:stCondLst>
                                        </p:cTn>
                                        <p:tgtEl>
                                          <p:spTgt spid="49158">
                                            <p:txEl>
                                              <p:charRg st="4294967295" end="4294967295"/>
                                            </p:txEl>
                                          </p:spTgt>
                                        </p:tgtEl>
                                        <p:attrNameLst>
                                          <p:attrName>style.visibility</p:attrName>
                                        </p:attrNameLst>
                                      </p:cBhvr>
                                      <p:to>
                                        <p:strVal val="visible"/>
                                      </p:to>
                                    </p:set>
                                    <p:animEffect transition="in" filter="fade">
                                      <p:cBhvr>
                                        <p:cTn id="9" dur="2000"/>
                                        <p:tgtEl>
                                          <p:spTgt spid="49158">
                                            <p:txEl>
                                              <p:charRg st="4294967295" end="4294967295"/>
                                            </p:txEl>
                                          </p:spTgt>
                                        </p:tgtEl>
                                      </p:cBhvr>
                                    </p:animEffect>
                                  </p:childTnLst>
                                </p:cTn>
                              </p:par>
                              <p:par>
                                <p:cTn id="10" presetID="10" presetClass="entr" presetSubtype="0" fill="hold" grpId="0" nodeType="withEffect">
                                  <p:stCondLst>
                                    <p:cond delay="2500"/>
                                  </p:stCondLst>
                                  <p:childTnLst>
                                    <p:set>
                                      <p:cBhvr>
                                        <p:cTn id="11" dur="1" fill="hold">
                                          <p:stCondLst>
                                            <p:cond delay="0"/>
                                          </p:stCondLst>
                                        </p:cTn>
                                        <p:tgtEl>
                                          <p:spTgt spid="2">
                                            <p:txEl>
                                              <p:charRg st="4294967295" end="4294967295"/>
                                            </p:txEl>
                                          </p:spTgt>
                                        </p:tgtEl>
                                        <p:attrNameLst>
                                          <p:attrName>style.visibility</p:attrName>
                                        </p:attrNameLst>
                                      </p:cBhvr>
                                      <p:to>
                                        <p:strVal val="visible"/>
                                      </p:to>
                                    </p:set>
                                    <p:animEffect transition="in" filter="fade">
                                      <p:cBhvr>
                                        <p:cTn id="12" dur="2000"/>
                                        <p:tgtEl>
                                          <p:spTgt spid="2">
                                            <p:txEl>
                                              <p:charRg st="4294967295" end="4294967295"/>
                                            </p:txEl>
                                          </p:spTgt>
                                        </p:tgtEl>
                                      </p:cBhvr>
                                    </p:animEffect>
                                  </p:childTnLst>
                                </p:cTn>
                              </p:par>
                              <p:par>
                                <p:cTn id="13" presetID="10" presetClass="entr" presetSubtype="0" fill="hold" grpId="0" nodeType="withEffect">
                                  <p:stCondLst>
                                    <p:cond delay="4250"/>
                                  </p:stCondLst>
                                  <p:childTnLst>
                                    <p:set>
                                      <p:cBhvr>
                                        <p:cTn id="14" dur="1" fill="hold">
                                          <p:stCondLst>
                                            <p:cond delay="0"/>
                                          </p:stCondLst>
                                        </p:cTn>
                                        <p:tgtEl>
                                          <p:spTgt spid="3">
                                            <p:txEl>
                                              <p:charRg st="4294967295" end="4294967295"/>
                                            </p:txEl>
                                          </p:spTgt>
                                        </p:tgtEl>
                                        <p:attrNameLst>
                                          <p:attrName>style.visibility</p:attrName>
                                        </p:attrNameLst>
                                      </p:cBhvr>
                                      <p:to>
                                        <p:strVal val="visible"/>
                                      </p:to>
                                    </p:set>
                                    <p:animEffect transition="in" filter="fade">
                                      <p:cBhvr>
                                        <p:cTn id="15" dur="2000"/>
                                        <p:tgtEl>
                                          <p:spTgt spid="3">
                                            <p:txEl>
                                              <p:charRg st="4294967295" end="4294967295"/>
                                            </p:txEl>
                                          </p:spTgt>
                                        </p:tgtEl>
                                      </p:cBhvr>
                                    </p:animEffect>
                                  </p:childTnLst>
                                </p:cTn>
                              </p:par>
                              <p:par>
                                <p:cTn id="16" presetID="10" presetClass="entr" presetSubtype="0" fill="hold" grpId="0" nodeType="withEffect">
                                  <p:stCondLst>
                                    <p:cond delay="6000"/>
                                  </p:stCondLst>
                                  <p:iterate type="wd">
                                    <p:tmPct val="10000"/>
                                  </p:iterate>
                                  <p:childTnLst>
                                    <p:set>
                                      <p:cBhvr>
                                        <p:cTn id="17" dur="1" fill="hold">
                                          <p:stCondLst>
                                            <p:cond delay="0"/>
                                          </p:stCondLst>
                                        </p:cTn>
                                        <p:tgtEl>
                                          <p:spTgt spid="49157"/>
                                        </p:tgtEl>
                                        <p:attrNameLst>
                                          <p:attrName>style.visibility</p:attrName>
                                        </p:attrNameLst>
                                      </p:cBhvr>
                                      <p:to>
                                        <p:strVal val="visible"/>
                                      </p:to>
                                    </p:set>
                                    <p:animEffect transition="in" filter="fade">
                                      <p:cBhvr>
                                        <p:cTn id="18" dur="40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24587"/>
                </p:tgtEl>
              </p:cMediaNode>
            </p:audio>
          </p:childTnLst>
        </p:cTn>
      </p:par>
    </p:tnLst>
    <p:bldLst>
      <p:bldP spid="49158" grpId="0"/>
      <p:bldP spid="49157"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4">
            <a:lum bright="5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a:off x="228600" y="3352800"/>
            <a:ext cx="8763000" cy="3276600"/>
          </a:xfrm>
          <a:prstGeom prst="rect">
            <a:avLst/>
          </a:prstGeom>
          <a:noFill/>
          <a:ln w="9525">
            <a:noFill/>
            <a:miter lim="800000"/>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90000"/>
              </a:lnSpc>
              <a:spcBef>
                <a:spcPct val="20000"/>
              </a:spcBef>
              <a:defRPr/>
            </a:pPr>
            <a:r>
              <a:rPr lang="en-US" altLang="en-US" sz="3200">
                <a:effectLst>
                  <a:outerShdw blurRad="38100" dist="38100" dir="2700000" algn="tl">
                    <a:srgbClr val="C0C0C0"/>
                  </a:outerShdw>
                </a:effectLst>
                <a:latin typeface="Helvetica Neue Light" pitchFamily="-65" charset="0"/>
              </a:rPr>
              <a:t>Writing Chinese characters with brush pens has developed into an art form known as calligraphy.  There are four materials needed for the practice of calligraphy – brush, ink, ink stone, and paper. Regular style, cursive style, and freestyle calligraphy are the three main styles of Chinese calligraphy.</a:t>
            </a:r>
            <a:r>
              <a:rPr lang="en-US" altLang="en-US" sz="3200" b="1"/>
              <a:t>  </a:t>
            </a:r>
          </a:p>
        </p:txBody>
      </p:sp>
      <p:pic>
        <p:nvPicPr>
          <p:cNvPr id="2560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57200"/>
            <a:ext cx="2466975" cy="28194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NMLCHineseslide12.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762000" y="6096000"/>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NMLCHineseslide12.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4038600" y="70866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7061" fill="hold"/>
                                        <p:tgtEl>
                                          <p:spTgt spid="25606"/>
                                        </p:tgtEl>
                                      </p:cBhvr>
                                    </p:cmd>
                                  </p:childTnLst>
                                </p:cTn>
                              </p:par>
                              <p:par>
                                <p:cTn id="7" presetID="10" presetClass="entr" presetSubtype="0" fill="hold" grpId="0" nodeType="withEffect">
                                  <p:stCondLst>
                                    <p:cond delay="0"/>
                                  </p:stCondLst>
                                  <p:iterate type="wd">
                                    <p:tmPct val="10000"/>
                                  </p:iterate>
                                  <p:childTnLst>
                                    <p:set>
                                      <p:cBhvr>
                                        <p:cTn id="8" dur="1" fill="hold">
                                          <p:stCondLst>
                                            <p:cond delay="0"/>
                                          </p:stCondLst>
                                        </p:cTn>
                                        <p:tgtEl>
                                          <p:spTgt spid="27651">
                                            <p:txEl>
                                              <p:pRg st="0" end="0"/>
                                            </p:txEl>
                                          </p:spTgt>
                                        </p:tgtEl>
                                        <p:attrNameLst>
                                          <p:attrName>style.visibility</p:attrName>
                                        </p:attrNameLst>
                                      </p:cBhvr>
                                      <p:to>
                                        <p:strVal val="visible"/>
                                      </p:to>
                                    </p:set>
                                    <p:animEffect transition="in" filter="fade">
                                      <p:cBhvr>
                                        <p:cTn id="9" dur="3000"/>
                                        <p:tgtEl>
                                          <p:spTgt spid="27651">
                                            <p:txEl>
                                              <p:pRg st="0" end="0"/>
                                            </p:txEl>
                                          </p:spTgt>
                                        </p:tgtEl>
                                      </p:cBhvr>
                                    </p:animEffect>
                                  </p:childTnLst>
                                </p:cTn>
                              </p:par>
                              <p:par>
                                <p:cTn id="10" presetID="53" presetClass="entr" presetSubtype="0" fill="hold" nodeType="withEffect">
                                  <p:stCondLst>
                                    <p:cond delay="7000"/>
                                  </p:stCondLst>
                                  <p:childTnLst>
                                    <p:set>
                                      <p:cBhvr>
                                        <p:cTn id="11" dur="1" fill="hold">
                                          <p:stCondLst>
                                            <p:cond delay="0"/>
                                          </p:stCondLst>
                                        </p:cTn>
                                        <p:tgtEl>
                                          <p:spTgt spid="25604"/>
                                        </p:tgtEl>
                                        <p:attrNameLst>
                                          <p:attrName>style.visibility</p:attrName>
                                        </p:attrNameLst>
                                      </p:cBhvr>
                                      <p:to>
                                        <p:strVal val="visible"/>
                                      </p:to>
                                    </p:set>
                                    <p:anim calcmode="lin" valueType="num">
                                      <p:cBhvr>
                                        <p:cTn id="12" dur="1000" fill="hold"/>
                                        <p:tgtEl>
                                          <p:spTgt spid="25604"/>
                                        </p:tgtEl>
                                        <p:attrNameLst>
                                          <p:attrName>ppt_w</p:attrName>
                                        </p:attrNameLst>
                                      </p:cBhvr>
                                      <p:tavLst>
                                        <p:tav tm="0">
                                          <p:val>
                                            <p:fltVal val="0"/>
                                          </p:val>
                                        </p:tav>
                                        <p:tav tm="100000">
                                          <p:val>
                                            <p:strVal val="#ppt_w"/>
                                          </p:val>
                                        </p:tav>
                                      </p:tavLst>
                                    </p:anim>
                                    <p:anim calcmode="lin" valueType="num">
                                      <p:cBhvr>
                                        <p:cTn id="13" dur="1000" fill="hold"/>
                                        <p:tgtEl>
                                          <p:spTgt spid="25604"/>
                                        </p:tgtEl>
                                        <p:attrNameLst>
                                          <p:attrName>ppt_h</p:attrName>
                                        </p:attrNameLst>
                                      </p:cBhvr>
                                      <p:tavLst>
                                        <p:tav tm="0">
                                          <p:val>
                                            <p:fltVal val="0"/>
                                          </p:val>
                                        </p:tav>
                                        <p:tav tm="100000">
                                          <p:val>
                                            <p:strVal val="#ppt_h"/>
                                          </p:val>
                                        </p:tav>
                                      </p:tavLst>
                                    </p:anim>
                                    <p:animEffect transition="in" filter="fade">
                                      <p:cBhvr>
                                        <p:cTn id="14"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25606"/>
                </p:tgtEl>
              </p:cMediaNode>
            </p:audio>
          </p:childTnLst>
        </p:cTn>
      </p:par>
    </p:tnLst>
    <p:bldLst>
      <p:bldP spid="276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4">
            <a:lum bright="76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3"/>
          <p:cNvSpPr>
            <a:spLocks noChangeArrowheads="1"/>
          </p:cNvSpPr>
          <p:nvPr/>
        </p:nvSpPr>
        <p:spPr bwMode="auto">
          <a:xfrm>
            <a:off x="0" y="457200"/>
            <a:ext cx="8763000" cy="2286000"/>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defRPr/>
            </a:pPr>
            <a:r>
              <a:rPr lang="en-US" altLang="en-US" sz="3200" b="1">
                <a:effectLst>
                  <a:outerShdw blurRad="38100" dist="38100" dir="2700000" algn="tl">
                    <a:srgbClr val="C0C0C0"/>
                  </a:outerShdw>
                </a:effectLst>
              </a:rPr>
              <a:t>   	</a:t>
            </a:r>
            <a:r>
              <a:rPr lang="en-US" altLang="en-US" sz="3200" b="1">
                <a:solidFill>
                  <a:schemeClr val="accent2"/>
                </a:solidFill>
                <a:effectLst>
                  <a:outerShdw blurRad="38100" dist="38100" dir="2700000" algn="tl">
                    <a:srgbClr val="C0C0C0"/>
                  </a:outerShdw>
                </a:effectLst>
              </a:rPr>
              <a:t>	</a:t>
            </a:r>
            <a:r>
              <a:rPr lang="en-US" altLang="en-US" sz="3600" b="1">
                <a:solidFill>
                  <a:schemeClr val="folHlink"/>
                </a:solidFill>
                <a:effectLst>
                  <a:outerShdw blurRad="38100" dist="38100" dir="2700000" algn="tl">
                    <a:srgbClr val="C0C0C0"/>
                  </a:outerShdw>
                </a:effectLst>
                <a:latin typeface="Helvetica Neue Light" pitchFamily="-65" charset="0"/>
              </a:rPr>
              <a:t>Chinese handwriting can be very difficult to read — entirely new characters are often used.  Mastering this is a skill in itself.</a:t>
            </a:r>
            <a:r>
              <a:rPr lang="en-US" altLang="en-US" sz="3600" b="1"/>
              <a:t>  </a:t>
            </a:r>
          </a:p>
        </p:txBody>
      </p:sp>
      <p:pic>
        <p:nvPicPr>
          <p:cNvPr id="2765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971800"/>
            <a:ext cx="315595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AutoShape 8"/>
          <p:cNvSpPr>
            <a:spLocks noChangeArrowheads="1"/>
          </p:cNvSpPr>
          <p:nvPr/>
        </p:nvSpPr>
        <p:spPr bwMode="auto">
          <a:xfrm>
            <a:off x="1905000" y="2971800"/>
            <a:ext cx="990600" cy="9906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7654" name="AutoShape 9"/>
          <p:cNvSpPr>
            <a:spLocks noChangeArrowheads="1"/>
          </p:cNvSpPr>
          <p:nvPr/>
        </p:nvSpPr>
        <p:spPr bwMode="auto">
          <a:xfrm>
            <a:off x="6019800" y="5638800"/>
            <a:ext cx="990600" cy="9906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7" name="NMLCHineseslide16.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685800" y="6543675"/>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NMLCHineseslide16.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19600" y="71628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1963" fill="hold"/>
                                        <p:tgtEl>
                                          <p:spTgt spid="27656"/>
                                        </p:tgtEl>
                                      </p:cBhvr>
                                    </p:cmd>
                                  </p:childTnLst>
                                </p:cTn>
                              </p:par>
                              <p:par>
                                <p:cTn id="7" presetID="10" presetClass="entr" presetSubtype="0" fill="hold" grpId="0" nodeType="withEffect">
                                  <p:stCondLst>
                                    <p:cond delay="0"/>
                                  </p:stCondLst>
                                  <p:iterate type="wd">
                                    <p:tmPct val="10000"/>
                                  </p:iterate>
                                  <p:childTnLst>
                                    <p:set>
                                      <p:cBhvr>
                                        <p:cTn id="8" dur="1" fill="hold">
                                          <p:stCondLst>
                                            <p:cond delay="0"/>
                                          </p:stCondLst>
                                        </p:cTn>
                                        <p:tgtEl>
                                          <p:spTgt spid="28674">
                                            <p:txEl>
                                              <p:pRg st="0" end="0"/>
                                            </p:txEl>
                                          </p:spTgt>
                                        </p:tgtEl>
                                        <p:attrNameLst>
                                          <p:attrName>style.visibility</p:attrName>
                                        </p:attrNameLst>
                                      </p:cBhvr>
                                      <p:to>
                                        <p:strVal val="visible"/>
                                      </p:to>
                                    </p:set>
                                    <p:animEffect transition="in" filter="fade">
                                      <p:cBhvr>
                                        <p:cTn id="9" dur="4000"/>
                                        <p:tgtEl>
                                          <p:spTgt spid="28674">
                                            <p:txEl>
                                              <p:pRg st="0" end="0"/>
                                            </p:txEl>
                                          </p:spTgt>
                                        </p:tgtEl>
                                      </p:cBhvr>
                                    </p:animEffect>
                                  </p:childTnLst>
                                </p:cTn>
                              </p:par>
                              <p:par>
                                <p:cTn id="10" presetID="10" presetClass="entr" presetSubtype="0" fill="hold" nodeType="withEffect">
                                  <p:stCondLst>
                                    <p:cond delay="3000"/>
                                  </p:stCondLst>
                                  <p:childTnLst>
                                    <p:set>
                                      <p:cBhvr>
                                        <p:cTn id="11" dur="1" fill="hold">
                                          <p:stCondLst>
                                            <p:cond delay="0"/>
                                          </p:stCondLst>
                                        </p:cTn>
                                        <p:tgtEl>
                                          <p:spTgt spid="27652"/>
                                        </p:tgtEl>
                                        <p:attrNameLst>
                                          <p:attrName>style.visibility</p:attrName>
                                        </p:attrNameLst>
                                      </p:cBhvr>
                                      <p:to>
                                        <p:strVal val="visible"/>
                                      </p:to>
                                    </p:set>
                                    <p:animEffect transition="in" filter="fade">
                                      <p:cBhvr>
                                        <p:cTn id="12" dur="2000"/>
                                        <p:tgtEl>
                                          <p:spTgt spid="27652"/>
                                        </p:tgtEl>
                                      </p:cBhvr>
                                    </p:animEffect>
                                  </p:childTnLst>
                                </p:cTn>
                              </p:par>
                            </p:childTnLst>
                          </p:cTn>
                        </p:par>
                        <p:par>
                          <p:cTn id="13" fill="hold" nodeType="afterGroup">
                            <p:stCondLst>
                              <p:cond delay="13200"/>
                            </p:stCondLst>
                            <p:childTnLst>
                              <p:par>
                                <p:cTn id="14" presetID="6" presetClass="emph" presetSubtype="0" fill="hold" grpId="0" nodeType="afterEffect">
                                  <p:stCondLst>
                                    <p:cond delay="0"/>
                                  </p:stCondLst>
                                  <p:childTnLst>
                                    <p:animScale>
                                      <p:cBhvr>
                                        <p:cTn id="15" dur="2000" fill="hold"/>
                                        <p:tgtEl>
                                          <p:spTgt spid="18440"/>
                                        </p:tgtEl>
                                      </p:cBhvr>
                                      <p:by x="150000" y="150000"/>
                                    </p:animScale>
                                  </p:childTnLst>
                                </p:cTn>
                              </p:par>
                              <p:par>
                                <p:cTn id="16" presetID="6" presetClass="emph" presetSubtype="0" fill="hold" grpId="0" nodeType="withEffect">
                                  <p:stCondLst>
                                    <p:cond delay="0"/>
                                  </p:stCondLst>
                                  <p:childTnLst>
                                    <p:animScale>
                                      <p:cBhvr>
                                        <p:cTn id="17" dur="2000" fill="hold"/>
                                        <p:tgtEl>
                                          <p:spTgt spid="2765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7656"/>
                </p:tgtEl>
              </p:cMediaNode>
            </p:audio>
          </p:childTnLst>
        </p:cTn>
      </p:par>
    </p:tnLst>
    <p:bldLst>
      <p:bldP spid="28674" grpId="0" build="p"/>
      <p:bldP spid="18440" grpId="0" animBg="1"/>
      <p:bldP spid="2765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5"/>
          <p:cNvSpPr>
            <a:spLocks noChangeArrowheads="1"/>
          </p:cNvSpPr>
          <p:nvPr/>
        </p:nvSpPr>
        <p:spPr bwMode="auto">
          <a:xfrm>
            <a:off x="838200" y="1219200"/>
            <a:ext cx="3429000" cy="4968875"/>
          </a:xfrm>
          <a:prstGeom prst="rect">
            <a:avLst/>
          </a:prstGeom>
          <a:noFill/>
          <a:ln w="9525">
            <a:no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defRPr/>
            </a:pPr>
            <a:r>
              <a:rPr lang="en-US" altLang="en-US" sz="4000" b="1">
                <a:effectLst>
                  <a:outerShdw blurRad="38100" dist="38100" dir="2700000" algn="tl">
                    <a:srgbClr val="FFFFFF"/>
                  </a:outerShdw>
                </a:effectLst>
                <a:latin typeface="Helvetica Neue Light" pitchFamily="-65" charset="0"/>
              </a:rPr>
              <a:t>To prevent forgery Chinese money often incorporates highly complex characters.</a:t>
            </a:r>
            <a:r>
              <a:rPr lang="en-US" altLang="en-US" sz="4000" b="1"/>
              <a:t>  </a:t>
            </a:r>
            <a:endParaRPr lang="en-US" altLang="en-US" sz="1800" b="1"/>
          </a:p>
        </p:txBody>
      </p:sp>
      <p:pic>
        <p:nvPicPr>
          <p:cNvPr id="276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447800"/>
            <a:ext cx="3276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8"/>
          <p:cNvSpPr>
            <a:spLocks noChangeArrowheads="1"/>
          </p:cNvSpPr>
          <p:nvPr/>
        </p:nvSpPr>
        <p:spPr bwMode="auto">
          <a:xfrm>
            <a:off x="6934200" y="2209800"/>
            <a:ext cx="1219200" cy="533400"/>
          </a:xfrm>
          <a:prstGeom prst="rect">
            <a:avLst/>
          </a:prstGeom>
          <a:noFill/>
          <a:ln w="76200">
            <a:solidFill>
              <a:srgbClr val="CC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1">
              <a:solidFill>
                <a:srgbClr val="006600"/>
              </a:solidFill>
            </a:endParaRPr>
          </a:p>
        </p:txBody>
      </p:sp>
      <p:sp>
        <p:nvSpPr>
          <p:cNvPr id="29702" name="Line 9"/>
          <p:cNvSpPr>
            <a:spLocks noChangeShapeType="1"/>
          </p:cNvSpPr>
          <p:nvPr/>
        </p:nvSpPr>
        <p:spPr bwMode="auto">
          <a:xfrm>
            <a:off x="3962400" y="2514600"/>
            <a:ext cx="2971800" cy="0"/>
          </a:xfrm>
          <a:prstGeom prst="line">
            <a:avLst/>
          </a:prstGeom>
          <a:noFill/>
          <a:ln w="76200" cmpd="tri">
            <a:solidFill>
              <a:srgbClr val="CC66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9466" name="Oval 10"/>
          <p:cNvSpPr>
            <a:spLocks noChangeArrowheads="1"/>
          </p:cNvSpPr>
          <p:nvPr/>
        </p:nvSpPr>
        <p:spPr bwMode="auto">
          <a:xfrm>
            <a:off x="6781800" y="3657600"/>
            <a:ext cx="1219200" cy="685800"/>
          </a:xfrm>
          <a:prstGeom prst="ellipse">
            <a:avLst/>
          </a:prstGeom>
          <a:noFill/>
          <a:ln w="76200" cmpd="tri">
            <a:solidFill>
              <a:srgbClr val="18902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67" name="Line 11"/>
          <p:cNvSpPr>
            <a:spLocks noChangeShapeType="1"/>
          </p:cNvSpPr>
          <p:nvPr/>
        </p:nvSpPr>
        <p:spPr bwMode="auto">
          <a:xfrm flipV="1">
            <a:off x="3429000" y="4191000"/>
            <a:ext cx="3429000" cy="1600200"/>
          </a:xfrm>
          <a:prstGeom prst="line">
            <a:avLst/>
          </a:prstGeom>
          <a:noFill/>
          <a:ln w="57150">
            <a:solidFill>
              <a:srgbClr val="18902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pic>
        <p:nvPicPr>
          <p:cNvPr id="28680" name="NMLCHineseslide17.mp3">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4343400" y="71628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8253" fill="hold"/>
                                        <p:tgtEl>
                                          <p:spTgt spid="28680"/>
                                        </p:tgtEl>
                                      </p:cBhvr>
                                    </p:cmd>
                                  </p:childTnLst>
                                </p:cTn>
                              </p:par>
                              <p:par>
                                <p:cTn id="7" presetID="10" presetClass="entr" presetSubtype="0" fill="hold" grpId="0" nodeType="withEffect">
                                  <p:stCondLst>
                                    <p:cond delay="1250"/>
                                  </p:stCondLst>
                                  <p:iterate type="wd">
                                    <p:tmPct val="10000"/>
                                  </p:iterate>
                                  <p:childTnLst>
                                    <p:set>
                                      <p:cBhvr>
                                        <p:cTn id="8" dur="1" fill="hold">
                                          <p:stCondLst>
                                            <p:cond delay="0"/>
                                          </p:stCondLst>
                                        </p:cTn>
                                        <p:tgtEl>
                                          <p:spTgt spid="29699"/>
                                        </p:tgtEl>
                                        <p:attrNameLst>
                                          <p:attrName>style.visibility</p:attrName>
                                        </p:attrNameLst>
                                      </p:cBhvr>
                                      <p:to>
                                        <p:strVal val="visible"/>
                                      </p:to>
                                    </p:set>
                                    <p:animEffect transition="in" filter="fade">
                                      <p:cBhvr>
                                        <p:cTn id="9" dur="4000"/>
                                        <p:tgtEl>
                                          <p:spTgt spid="29699"/>
                                        </p:tgtEl>
                                      </p:cBhvr>
                                    </p:animEffect>
                                  </p:childTnLst>
                                </p:cTn>
                              </p:par>
                            </p:childTnLst>
                          </p:cTn>
                        </p:par>
                        <p:par>
                          <p:cTn id="10" fill="hold" nodeType="afterGroup">
                            <p:stCondLst>
                              <p:cond delay="9250"/>
                            </p:stCondLst>
                            <p:childTnLst>
                              <p:par>
                                <p:cTn id="11" presetID="10" presetClass="entr" presetSubtype="0" fill="hold" nodeType="afterEffect">
                                  <p:stCondLst>
                                    <p:cond delay="0"/>
                                  </p:stCondLst>
                                  <p:childTnLst>
                                    <p:set>
                                      <p:cBhvr>
                                        <p:cTn id="12" dur="1" fill="hold">
                                          <p:stCondLst>
                                            <p:cond delay="0"/>
                                          </p:stCondLst>
                                        </p:cTn>
                                        <p:tgtEl>
                                          <p:spTgt spid="29702"/>
                                        </p:tgtEl>
                                        <p:attrNameLst>
                                          <p:attrName>style.visibility</p:attrName>
                                        </p:attrNameLst>
                                      </p:cBhvr>
                                      <p:to>
                                        <p:strVal val="visible"/>
                                      </p:to>
                                    </p:set>
                                    <p:animEffect transition="in" filter="fade">
                                      <p:cBhvr>
                                        <p:cTn id="13" dur="2000"/>
                                        <p:tgtEl>
                                          <p:spTgt spid="29702"/>
                                        </p:tgtEl>
                                      </p:cBhvr>
                                    </p:animEffect>
                                  </p:childTnLst>
                                </p:cTn>
                              </p:par>
                            </p:childTnLst>
                          </p:cTn>
                        </p:par>
                        <p:par>
                          <p:cTn id="14" fill="hold" nodeType="afterGroup">
                            <p:stCondLst>
                              <p:cond delay="11250"/>
                            </p:stCondLst>
                            <p:childTnLst>
                              <p:par>
                                <p:cTn id="15" presetID="53" presetClass="entr" presetSubtype="0" fill="hold" grpId="0" nodeType="afterEffect">
                                  <p:stCondLst>
                                    <p:cond delay="0"/>
                                  </p:stCondLst>
                                  <p:childTnLst>
                                    <p:set>
                                      <p:cBhvr>
                                        <p:cTn id="16" dur="1" fill="hold">
                                          <p:stCondLst>
                                            <p:cond delay="0"/>
                                          </p:stCondLst>
                                        </p:cTn>
                                        <p:tgtEl>
                                          <p:spTgt spid="29701"/>
                                        </p:tgtEl>
                                        <p:attrNameLst>
                                          <p:attrName>style.visibility</p:attrName>
                                        </p:attrNameLst>
                                      </p:cBhvr>
                                      <p:to>
                                        <p:strVal val="visible"/>
                                      </p:to>
                                    </p:set>
                                    <p:anim calcmode="lin" valueType="num">
                                      <p:cBhvr>
                                        <p:cTn id="17" dur="500" fill="hold"/>
                                        <p:tgtEl>
                                          <p:spTgt spid="29701"/>
                                        </p:tgtEl>
                                        <p:attrNameLst>
                                          <p:attrName>ppt_w</p:attrName>
                                        </p:attrNameLst>
                                      </p:cBhvr>
                                      <p:tavLst>
                                        <p:tav tm="0">
                                          <p:val>
                                            <p:fltVal val="0"/>
                                          </p:val>
                                        </p:tav>
                                        <p:tav tm="100000">
                                          <p:val>
                                            <p:strVal val="#ppt_w"/>
                                          </p:val>
                                        </p:tav>
                                      </p:tavLst>
                                    </p:anim>
                                    <p:anim calcmode="lin" valueType="num">
                                      <p:cBhvr>
                                        <p:cTn id="18" dur="500" fill="hold"/>
                                        <p:tgtEl>
                                          <p:spTgt spid="29701"/>
                                        </p:tgtEl>
                                        <p:attrNameLst>
                                          <p:attrName>ppt_h</p:attrName>
                                        </p:attrNameLst>
                                      </p:cBhvr>
                                      <p:tavLst>
                                        <p:tav tm="0">
                                          <p:val>
                                            <p:fltVal val="0"/>
                                          </p:val>
                                        </p:tav>
                                        <p:tav tm="100000">
                                          <p:val>
                                            <p:strVal val="#ppt_h"/>
                                          </p:val>
                                        </p:tav>
                                      </p:tavLst>
                                    </p:anim>
                                    <p:animEffect transition="in" filter="fade">
                                      <p:cBhvr>
                                        <p:cTn id="19" dur="500"/>
                                        <p:tgtEl>
                                          <p:spTgt spid="29701"/>
                                        </p:tgtEl>
                                      </p:cBhvr>
                                    </p:animEffect>
                                  </p:childTnLst>
                                </p:cTn>
                              </p:par>
                            </p:childTnLst>
                          </p:cTn>
                        </p:par>
                        <p:par>
                          <p:cTn id="20" fill="hold" nodeType="afterGroup">
                            <p:stCondLst>
                              <p:cond delay="11750"/>
                            </p:stCondLst>
                            <p:childTnLst>
                              <p:par>
                                <p:cTn id="21" presetID="7" presetClass="entr" presetSubtype="4" fill="hold" grpId="0" nodeType="afterEffect">
                                  <p:stCondLst>
                                    <p:cond delay="0"/>
                                  </p:stCondLst>
                                  <p:childTnLst>
                                    <p:set>
                                      <p:cBhvr>
                                        <p:cTn id="22" dur="1" fill="hold">
                                          <p:stCondLst>
                                            <p:cond delay="0"/>
                                          </p:stCondLst>
                                        </p:cTn>
                                        <p:tgtEl>
                                          <p:spTgt spid="19466"/>
                                        </p:tgtEl>
                                        <p:attrNameLst>
                                          <p:attrName>style.visibility</p:attrName>
                                        </p:attrNameLst>
                                      </p:cBhvr>
                                      <p:to>
                                        <p:strVal val="visible"/>
                                      </p:to>
                                    </p:set>
                                    <p:anim calcmode="lin" valueType="num">
                                      <p:cBhvr additive="base">
                                        <p:cTn id="23" dur="1000" fill="hold"/>
                                        <p:tgtEl>
                                          <p:spTgt spid="19466"/>
                                        </p:tgtEl>
                                        <p:attrNameLst>
                                          <p:attrName>ppt_x</p:attrName>
                                        </p:attrNameLst>
                                      </p:cBhvr>
                                      <p:tavLst>
                                        <p:tav tm="0">
                                          <p:val>
                                            <p:strVal val="#ppt_x"/>
                                          </p:val>
                                        </p:tav>
                                        <p:tav tm="100000">
                                          <p:val>
                                            <p:strVal val="#ppt_x"/>
                                          </p:val>
                                        </p:tav>
                                      </p:tavLst>
                                    </p:anim>
                                    <p:anim calcmode="lin" valueType="num">
                                      <p:cBhvr additive="base">
                                        <p:cTn id="24" dur="1000" fill="hold"/>
                                        <p:tgtEl>
                                          <p:spTgt spid="19466"/>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250"/>
                                  </p:stCondLst>
                                  <p:childTnLst>
                                    <p:set>
                                      <p:cBhvr>
                                        <p:cTn id="26" dur="1" fill="hold">
                                          <p:stCondLst>
                                            <p:cond delay="0"/>
                                          </p:stCondLst>
                                        </p:cTn>
                                        <p:tgtEl>
                                          <p:spTgt spid="19467"/>
                                        </p:tgtEl>
                                        <p:attrNameLst>
                                          <p:attrName>style.visibility</p:attrName>
                                        </p:attrNameLst>
                                      </p:cBhvr>
                                      <p:to>
                                        <p:strVal val="visible"/>
                                      </p:to>
                                    </p:set>
                                    <p:anim calcmode="lin" valueType="num">
                                      <p:cBhvr additive="base">
                                        <p:cTn id="27" dur="500" fill="hold"/>
                                        <p:tgtEl>
                                          <p:spTgt spid="19467"/>
                                        </p:tgtEl>
                                        <p:attrNameLst>
                                          <p:attrName>ppt_x</p:attrName>
                                        </p:attrNameLst>
                                      </p:cBhvr>
                                      <p:tavLst>
                                        <p:tav tm="0">
                                          <p:val>
                                            <p:strVal val="#ppt_x"/>
                                          </p:val>
                                        </p:tav>
                                        <p:tav tm="100000">
                                          <p:val>
                                            <p:strVal val="#ppt_x"/>
                                          </p:val>
                                        </p:tav>
                                      </p:tavLst>
                                    </p:anim>
                                    <p:anim calcmode="lin" valueType="num">
                                      <p:cBhvr additive="base">
                                        <p:cTn id="28" dur="500" fill="hold"/>
                                        <p:tgtEl>
                                          <p:spTgt spid="194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28680"/>
                </p:tgtEl>
              </p:cMediaNode>
            </p:audio>
          </p:childTnLst>
        </p:cTn>
      </p:par>
    </p:tnLst>
    <p:bldLst>
      <p:bldP spid="29699" grpId="0"/>
      <p:bldP spid="29701" grpId="0" animBg="1"/>
      <p:bldP spid="194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0" y="-20638"/>
            <a:ext cx="9144000" cy="689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3"/>
          <p:cNvSpPr>
            <a:spLocks noChangeArrowheads="1"/>
          </p:cNvSpPr>
          <p:nvPr/>
        </p:nvSpPr>
        <p:spPr bwMode="auto">
          <a:xfrm>
            <a:off x="152400" y="533400"/>
            <a:ext cx="8991600" cy="3124200"/>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defRPr/>
            </a:pPr>
            <a:r>
              <a:rPr lang="en-US" altLang="en-US" sz="3200" b="1"/>
              <a:t>   </a:t>
            </a:r>
            <a:r>
              <a:rPr lang="en-US" altLang="en-US" sz="3200" b="1">
                <a:solidFill>
                  <a:srgbClr val="A50021"/>
                </a:solidFill>
                <a:effectLst>
                  <a:outerShdw blurRad="38100" dist="38100" dir="2700000" algn="tl">
                    <a:srgbClr val="C0C0C0"/>
                  </a:outerShdw>
                </a:effectLst>
                <a:latin typeface="Helvetica Neue Light" pitchFamily="-65" charset="0"/>
              </a:rPr>
              <a:t>Most Chinese literature can be understood with a knowledge of roughly 2,500 characters — the level of comprehension expected of an elementary school graduate.</a:t>
            </a:r>
            <a:endParaRPr lang="en-US" altLang="en-US" sz="3200" b="1">
              <a:solidFill>
                <a:srgbClr val="A50021"/>
              </a:solidFill>
            </a:endParaRPr>
          </a:p>
        </p:txBody>
      </p:sp>
      <p:sp>
        <p:nvSpPr>
          <p:cNvPr id="21512" name="AutoShape 8"/>
          <p:cNvSpPr>
            <a:spLocks noChangeArrowheads="1"/>
          </p:cNvSpPr>
          <p:nvPr/>
        </p:nvSpPr>
        <p:spPr bwMode="auto">
          <a:xfrm>
            <a:off x="381000" y="4114800"/>
            <a:ext cx="2047875" cy="1376363"/>
          </a:xfrm>
          <a:prstGeom prst="star8">
            <a:avLst>
              <a:gd name="adj" fmla="val 38250"/>
            </a:avLst>
          </a:prstGeom>
          <a:solidFill>
            <a:srgbClr val="99CC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CN" sz="4800">
                <a:ea typeface="宋体" panose="02010600030101010101" pitchFamily="2" charset="-122"/>
              </a:rPr>
              <a:t>2</a:t>
            </a:r>
            <a:endParaRPr lang="en-US" altLang="en-US" sz="4800"/>
          </a:p>
        </p:txBody>
      </p:sp>
      <p:sp>
        <p:nvSpPr>
          <p:cNvPr id="21513" name="AutoShape 9"/>
          <p:cNvSpPr>
            <a:spLocks noChangeArrowheads="1"/>
          </p:cNvSpPr>
          <p:nvPr/>
        </p:nvSpPr>
        <p:spPr bwMode="auto">
          <a:xfrm>
            <a:off x="2895600" y="4038600"/>
            <a:ext cx="1423988" cy="1295400"/>
          </a:xfrm>
          <a:prstGeom prst="star16">
            <a:avLst>
              <a:gd name="adj" fmla="val 37500"/>
            </a:avLst>
          </a:prstGeom>
          <a:solidFill>
            <a:srgbClr val="A5002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CN" sz="3600">
                <a:ea typeface="宋体" panose="02010600030101010101" pitchFamily="2" charset="-122"/>
              </a:rPr>
              <a:t>5</a:t>
            </a:r>
            <a:endParaRPr lang="en-US" altLang="en-US" sz="3600"/>
          </a:p>
        </p:txBody>
      </p:sp>
      <p:sp>
        <p:nvSpPr>
          <p:cNvPr id="21514" name="AutoShape 10"/>
          <p:cNvSpPr>
            <a:spLocks noChangeArrowheads="1"/>
          </p:cNvSpPr>
          <p:nvPr/>
        </p:nvSpPr>
        <p:spPr bwMode="auto">
          <a:xfrm>
            <a:off x="4953000" y="4114800"/>
            <a:ext cx="1423988" cy="1295400"/>
          </a:xfrm>
          <a:prstGeom prst="star24">
            <a:avLst>
              <a:gd name="adj" fmla="val 375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CN" sz="3600">
                <a:ea typeface="宋体" panose="02010600030101010101" pitchFamily="2" charset="-122"/>
              </a:rPr>
              <a:t>0</a:t>
            </a:r>
            <a:endParaRPr lang="en-US" altLang="en-US" sz="3600"/>
          </a:p>
        </p:txBody>
      </p:sp>
      <p:sp>
        <p:nvSpPr>
          <p:cNvPr id="21515" name="AutoShape 11"/>
          <p:cNvSpPr>
            <a:spLocks noChangeArrowheads="1"/>
          </p:cNvSpPr>
          <p:nvPr/>
        </p:nvSpPr>
        <p:spPr bwMode="auto">
          <a:xfrm>
            <a:off x="7086600" y="4876800"/>
            <a:ext cx="1603375" cy="1781175"/>
          </a:xfrm>
          <a:prstGeom prst="star32">
            <a:avLst>
              <a:gd name="adj" fmla="val 37500"/>
            </a:avLst>
          </a:prstGeom>
          <a:solidFill>
            <a:srgbClr val="FF99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CN" sz="3600">
                <a:ea typeface="宋体" panose="02010600030101010101" pitchFamily="2" charset="-122"/>
              </a:rPr>
              <a:t>0</a:t>
            </a:r>
            <a:endParaRPr lang="en-US" altLang="en-US" sz="3600"/>
          </a:p>
        </p:txBody>
      </p:sp>
      <p:pic>
        <p:nvPicPr>
          <p:cNvPr id="8" name="NMLCHineseslide18.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609600" y="6248400"/>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NMLCHineseslide19.mp3">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4495800" y="70866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4131" fill="hold"/>
                                        <p:tgtEl>
                                          <p:spTgt spid="30729"/>
                                        </p:tgtEl>
                                      </p:cBhvr>
                                    </p:cmd>
                                  </p:childTnLst>
                                </p:cTn>
                              </p:par>
                              <p:par>
                                <p:cTn id="7" presetID="10" presetClass="entr" presetSubtype="0" fill="hold" grpId="0" nodeType="withEffect">
                                  <p:stCondLst>
                                    <p:cond delay="0"/>
                                  </p:stCondLst>
                                  <p:iterate type="wd">
                                    <p:tmPct val="10000"/>
                                  </p:iterate>
                                  <p:childTnLst>
                                    <p:set>
                                      <p:cBhvr>
                                        <p:cTn id="8" dur="1" fill="hold">
                                          <p:stCondLst>
                                            <p:cond delay="0"/>
                                          </p:stCondLst>
                                        </p:cTn>
                                        <p:tgtEl>
                                          <p:spTgt spid="31746"/>
                                        </p:tgtEl>
                                        <p:attrNameLst>
                                          <p:attrName>style.visibility</p:attrName>
                                        </p:attrNameLst>
                                      </p:cBhvr>
                                      <p:to>
                                        <p:strVal val="visible"/>
                                      </p:to>
                                    </p:set>
                                    <p:animEffect transition="in" filter="fade">
                                      <p:cBhvr>
                                        <p:cTn id="9" dur="4000"/>
                                        <p:tgtEl>
                                          <p:spTgt spid="31746"/>
                                        </p:tgtEl>
                                      </p:cBhvr>
                                    </p:animEffect>
                                  </p:childTnLst>
                                </p:cTn>
                              </p:par>
                              <p:par>
                                <p:cTn id="10" presetID="8" presetClass="emph" presetSubtype="0" fill="hold" grpId="0" nodeType="withEffect">
                                  <p:stCondLst>
                                    <p:cond delay="2500"/>
                                  </p:stCondLst>
                                  <p:childTnLst>
                                    <p:animRot by="21600000">
                                      <p:cBhvr>
                                        <p:cTn id="11" dur="2000" fill="hold"/>
                                        <p:tgtEl>
                                          <p:spTgt spid="21512"/>
                                        </p:tgtEl>
                                        <p:attrNameLst>
                                          <p:attrName>r</p:attrName>
                                        </p:attrNameLst>
                                      </p:cBhvr>
                                    </p:animRot>
                                  </p:childTnLst>
                                </p:cTn>
                              </p:par>
                              <p:par>
                                <p:cTn id="12" presetID="8" presetClass="emph" presetSubtype="0" fill="hold" grpId="0" nodeType="withEffect">
                                  <p:stCondLst>
                                    <p:cond delay="4000"/>
                                  </p:stCondLst>
                                  <p:childTnLst>
                                    <p:animRot by="21600000">
                                      <p:cBhvr>
                                        <p:cTn id="13" dur="2000" fill="hold"/>
                                        <p:tgtEl>
                                          <p:spTgt spid="21513"/>
                                        </p:tgtEl>
                                        <p:attrNameLst>
                                          <p:attrName>r</p:attrName>
                                        </p:attrNameLst>
                                      </p:cBhvr>
                                    </p:animRot>
                                  </p:childTnLst>
                                </p:cTn>
                              </p:par>
                              <p:par>
                                <p:cTn id="14" presetID="8" presetClass="emph" presetSubtype="0" fill="hold" grpId="0" nodeType="withEffect">
                                  <p:stCondLst>
                                    <p:cond delay="3250"/>
                                  </p:stCondLst>
                                  <p:childTnLst>
                                    <p:animRot by="21600000">
                                      <p:cBhvr>
                                        <p:cTn id="15" dur="2000" fill="hold"/>
                                        <p:tgtEl>
                                          <p:spTgt spid="21514"/>
                                        </p:tgtEl>
                                        <p:attrNameLst>
                                          <p:attrName>r</p:attrName>
                                        </p:attrNameLst>
                                      </p:cBhvr>
                                    </p:animRot>
                                  </p:childTnLst>
                                </p:cTn>
                              </p:par>
                              <p:par>
                                <p:cTn id="16" presetID="8" presetClass="emph" presetSubtype="0" fill="hold" grpId="0" nodeType="withEffect">
                                  <p:stCondLst>
                                    <p:cond delay="3500"/>
                                  </p:stCondLst>
                                  <p:childTnLst>
                                    <p:animRot by="21600000">
                                      <p:cBhvr>
                                        <p:cTn id="17" dur="2000" fill="hold"/>
                                        <p:tgtEl>
                                          <p:spTgt spid="215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30729"/>
                </p:tgtEl>
              </p:cMediaNode>
            </p:audio>
          </p:childTnLst>
        </p:cTn>
      </p:par>
    </p:tnLst>
    <p:bldLst>
      <p:bldP spid="31746" grpId="0"/>
      <p:bldP spid="21512" grpId="0" animBg="1"/>
      <p:bldP spid="21513" grpId="0" animBg="1"/>
      <p:bldP spid="21514" grpId="0" animBg="1"/>
      <p:bldP spid="215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3352800" y="990600"/>
            <a:ext cx="5562600" cy="2971800"/>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80000"/>
              </a:lnSpc>
              <a:spcBef>
                <a:spcPct val="20000"/>
              </a:spcBef>
              <a:defRPr/>
            </a:pPr>
            <a:r>
              <a:rPr lang="en-US" altLang="en-US" sz="1400" b="1"/>
              <a:t>    </a:t>
            </a:r>
          </a:p>
          <a:p>
            <a:pPr eaLnBrk="1" hangingPunct="1">
              <a:lnSpc>
                <a:spcPct val="80000"/>
              </a:lnSpc>
              <a:spcBef>
                <a:spcPct val="20000"/>
              </a:spcBef>
              <a:defRPr/>
            </a:pPr>
            <a:r>
              <a:rPr lang="en-US" altLang="en-US" sz="2800" b="1">
                <a:effectLst>
                  <a:outerShdw blurRad="38100" dist="38100" dir="2700000" algn="tl">
                    <a:srgbClr val="FFFFFF"/>
                  </a:outerShdw>
                </a:effectLst>
                <a:latin typeface="Helvetica Neue Light" pitchFamily="-65" charset="0"/>
              </a:rPr>
              <a:t>The vast majority of Chinese characters are monosyllabic. Romanization practices often use accent or tone marks to assist with pronunciation.</a:t>
            </a:r>
            <a:endParaRPr lang="en-US" altLang="en-US" sz="2800"/>
          </a:p>
        </p:txBody>
      </p:sp>
      <p:pic>
        <p:nvPicPr>
          <p:cNvPr id="2969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276600"/>
            <a:ext cx="571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52400"/>
            <a:ext cx="292576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a recording.mp3">
            <a:hlinkClick r:id="" action="ppaction://media"/>
          </p:cNvPr>
          <p:cNvPicPr>
            <a:picLocks noRot="1" noChangeAspect="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304800" y="7162800"/>
            <a:ext cx="2825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NMLCHineseslide20n.mp3">
            <a:hlinkClick r:id="" action="ppaction://media"/>
          </p:cNvPr>
          <p:cNvPicPr>
            <a:picLocks noRot="1" noChangeAspect="1"/>
          </p:cNvPicPr>
          <p:nvPr>
            <a:audioFile r:link="rId3"/>
          </p:nvPr>
        </p:nvPicPr>
        <p:blipFill>
          <a:blip r:embed="rId8">
            <a:extLst>
              <a:ext uri="{28A0092B-C50C-407E-A947-70E740481C1C}">
                <a14:useLocalDpi xmlns:a14="http://schemas.microsoft.com/office/drawing/2010/main" val="0"/>
              </a:ext>
            </a:extLst>
          </a:blip>
          <a:srcRect/>
          <a:stretch>
            <a:fillRect/>
          </a:stretch>
        </p:blipFill>
        <p:spPr bwMode="auto">
          <a:xfrm>
            <a:off x="3276600" y="7010400"/>
            <a:ext cx="2825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6278" fill="hold"/>
                                        <p:tgtEl>
                                          <p:spTgt spid="9"/>
                                        </p:tgtEl>
                                      </p:cBhvr>
                                    </p:cmd>
                                  </p:childTnLst>
                                </p:cTn>
                              </p:par>
                              <p:par>
                                <p:cTn id="7" presetID="10" presetClass="entr" presetSubtype="0" fill="hold" grpId="0" nodeType="withEffect">
                                  <p:stCondLst>
                                    <p:cond delay="1000"/>
                                  </p:stCondLst>
                                  <p:iterate type="wd">
                                    <p:tmPct val="10000"/>
                                  </p:iterate>
                                  <p:childTnLst>
                                    <p:set>
                                      <p:cBhvr>
                                        <p:cTn id="8" dur="1" fill="hold">
                                          <p:stCondLst>
                                            <p:cond delay="0"/>
                                          </p:stCondLst>
                                        </p:cTn>
                                        <p:tgtEl>
                                          <p:spTgt spid="32770"/>
                                        </p:tgtEl>
                                        <p:attrNameLst>
                                          <p:attrName>style.visibility</p:attrName>
                                        </p:attrNameLst>
                                      </p:cBhvr>
                                      <p:to>
                                        <p:strVal val="visible"/>
                                      </p:to>
                                    </p:set>
                                    <p:animEffect transition="in" filter="fade">
                                      <p:cBhvr>
                                        <p:cTn id="9" dur="4000"/>
                                        <p:tgtEl>
                                          <p:spTgt spid="32770"/>
                                        </p:tgtEl>
                                      </p:cBhvr>
                                    </p:animEffect>
                                  </p:childTnLst>
                                </p:cTn>
                              </p:par>
                            </p:childTnLst>
                          </p:cTn>
                        </p:par>
                        <p:par>
                          <p:cTn id="10" fill="hold" nodeType="afterGroup">
                            <p:stCondLst>
                              <p:cond delay="26278"/>
                            </p:stCondLst>
                            <p:childTnLst>
                              <p:par>
                                <p:cTn id="11" presetID="1" presetClass="mediacall" presetSubtype="0" fill="hold" nodeType="afterEffect">
                                  <p:stCondLst>
                                    <p:cond delay="0"/>
                                  </p:stCondLst>
                                  <p:childTnLst>
                                    <p:cmd type="call" cmd="playFrom(0.0)">
                                      <p:cBhvr>
                                        <p:cTn id="12" dur="1102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327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905000"/>
            <a:ext cx="7543800" cy="4367213"/>
          </a:xfrm>
          <a:prstGeom prst="rect">
            <a:avLst/>
          </a:prstGeom>
          <a:noFill/>
          <a:ln w="1270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3795" name="Rectangle 6"/>
          <p:cNvSpPr>
            <a:spLocks noChangeArrowheads="1"/>
          </p:cNvSpPr>
          <p:nvPr/>
        </p:nvSpPr>
        <p:spPr bwMode="auto">
          <a:xfrm>
            <a:off x="609600" y="304800"/>
            <a:ext cx="7696200" cy="1524000"/>
          </a:xfrm>
          <a:prstGeom prst="rect">
            <a:avLst/>
          </a:prstGeom>
          <a:noFill/>
          <a:ln w="9525">
            <a:noFill/>
            <a:miter lim="800000"/>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defRPr/>
            </a:pPr>
            <a:r>
              <a:rPr lang="en-US" altLang="en-US" sz="3200">
                <a:solidFill>
                  <a:schemeClr val="hlink"/>
                </a:solidFill>
                <a:effectLst>
                  <a:outerShdw blurRad="38100" dist="38100" dir="2700000" algn="tl">
                    <a:srgbClr val="000000"/>
                  </a:outerShdw>
                </a:effectLst>
                <a:latin typeface="Helvetica Neue Light" pitchFamily="-65" charset="0"/>
              </a:rPr>
              <a:t>The length of a book is measured by the total number of characters rather than by the number of pages.</a:t>
            </a:r>
            <a:endParaRPr lang="en-US" altLang="en-US" sz="3200" b="1">
              <a:solidFill>
                <a:schemeClr val="hlink"/>
              </a:solidFill>
            </a:endParaRPr>
          </a:p>
        </p:txBody>
      </p:sp>
      <p:pic>
        <p:nvPicPr>
          <p:cNvPr id="4" name="NMLCHineseslide20.mp3">
            <a:hlinkClick r:id="" action="ppaction://media"/>
          </p:cNvPr>
          <p:cNvPicPr>
            <a:picLocks noRot="1" noChangeAspect="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533400" y="6248400"/>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missingSlide.mp3">
            <a:hlinkClick r:id="" action="ppaction://media"/>
          </p:cNvPr>
          <p:cNvPicPr>
            <a:picLocks noRot="1" noChangeAspect="1" noChangeArrowheads="1"/>
          </p:cNvPicPr>
          <p:nvPr>
            <a:audioFile r:link="rId3"/>
          </p:nvPr>
        </p:nvPicPr>
        <p:blipFill>
          <a:blip r:embed="rId7">
            <a:extLst>
              <a:ext uri="{28A0092B-C50C-407E-A947-70E740481C1C}">
                <a14:useLocalDpi xmlns:a14="http://schemas.microsoft.com/office/drawing/2010/main" val="0"/>
              </a:ext>
            </a:extLst>
          </a:blip>
          <a:srcRect/>
          <a:stretch>
            <a:fillRect/>
          </a:stretch>
        </p:blipFill>
        <p:spPr bwMode="auto">
          <a:xfrm>
            <a:off x="4419600" y="70104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037" fill="hold"/>
                                        <p:tgtEl>
                                          <p:spTgt spid="32776"/>
                                        </p:tgtEl>
                                      </p:cBhvr>
                                    </p:cmd>
                                  </p:childTnLst>
                                </p:cTn>
                              </p:par>
                              <p:par>
                                <p:cTn id="7" presetID="10" presetClass="entr" presetSubtype="0" fill="hold" grpId="0" nodeType="withEffect">
                                  <p:stCondLst>
                                    <p:cond delay="0"/>
                                  </p:stCondLst>
                                  <p:iterate type="wd">
                                    <p:tmPct val="10000"/>
                                  </p:iterate>
                                  <p:childTnLst>
                                    <p:set>
                                      <p:cBhvr>
                                        <p:cTn id="8" dur="1" fill="hold">
                                          <p:stCondLst>
                                            <p:cond delay="0"/>
                                          </p:stCondLst>
                                        </p:cTn>
                                        <p:tgtEl>
                                          <p:spTgt spid="33795"/>
                                        </p:tgtEl>
                                        <p:attrNameLst>
                                          <p:attrName>style.visibility</p:attrName>
                                        </p:attrNameLst>
                                      </p:cBhvr>
                                      <p:to>
                                        <p:strVal val="visible"/>
                                      </p:to>
                                    </p:set>
                                    <p:animEffect transition="in" filter="fade">
                                      <p:cBhvr>
                                        <p:cTn id="9" dur="3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32776"/>
                </p:tgtEl>
              </p:cMediaNode>
            </p:audio>
          </p:childTnLst>
        </p:cTn>
      </p:par>
    </p:tnLst>
    <p:bldLst>
      <p:bldP spid="337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lum bright="64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7"/>
          <p:cNvSpPr>
            <a:spLocks noChangeArrowheads="1"/>
          </p:cNvSpPr>
          <p:nvPr/>
        </p:nvSpPr>
        <p:spPr bwMode="auto">
          <a:xfrm>
            <a:off x="533400" y="838200"/>
            <a:ext cx="8229600" cy="3962400"/>
          </a:xfrm>
          <a:prstGeom prst="rect">
            <a:avLst/>
          </a:prstGeom>
          <a:noFill/>
          <a:ln w="9525">
            <a:noFill/>
            <a:miter lim="800000"/>
            <a:headEnd/>
            <a:tailEnd/>
          </a:ln>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defRPr/>
            </a:pPr>
            <a:r>
              <a:rPr lang="en-US" altLang="en-US" sz="3200" b="1">
                <a:solidFill>
                  <a:srgbClr val="006600"/>
                </a:solidFill>
                <a:effectLst>
                  <a:outerShdw blurRad="38100" dist="38100" dir="2700000" algn="tl">
                    <a:srgbClr val="C0C0C0"/>
                  </a:outerShdw>
                </a:effectLst>
                <a:latin typeface="Helvetica Neue Light" pitchFamily="-65" charset="0"/>
              </a:rPr>
              <a:t>Although written Chinese makes use of familiar punctuation, such as question marks and colons, there is a special Chinese period, </a:t>
            </a:r>
            <a:r>
              <a:rPr lang="zh-CN" altLang="en-US" sz="3200" b="1">
                <a:solidFill>
                  <a:srgbClr val="006600"/>
                </a:solidFill>
                <a:ea typeface="宋体" pitchFamily="2" charset="-122"/>
              </a:rPr>
              <a:t>。</a:t>
            </a:r>
            <a:r>
              <a:rPr lang="en-US" altLang="zh-CN" sz="3200" b="1">
                <a:solidFill>
                  <a:srgbClr val="006600"/>
                </a:solidFill>
                <a:ea typeface="宋体" pitchFamily="2" charset="-122"/>
              </a:rPr>
              <a:t>,</a:t>
            </a:r>
            <a:r>
              <a:rPr lang="en-US" altLang="ja-JP" sz="3200" b="1">
                <a:solidFill>
                  <a:srgbClr val="006600"/>
                </a:solidFill>
                <a:effectLst>
                  <a:outerShdw blurRad="38100" dist="38100" dir="2700000" algn="tl">
                    <a:srgbClr val="C0C0C0"/>
                  </a:outerShdw>
                </a:effectLst>
                <a:latin typeface="Helvetica Neue Light" pitchFamily="-65" charset="0"/>
                <a:ea typeface="ＭＳ Ｐゴシック" pitchFamily="34" charset="-128"/>
              </a:rPr>
              <a:t> which connects similar items, much like a comma.  A single Chinese sentence can run the length of a whole paragraph.</a:t>
            </a:r>
            <a:endParaRPr lang="en-US" altLang="en-US" sz="3200"/>
          </a:p>
        </p:txBody>
      </p:sp>
      <p:pic>
        <p:nvPicPr>
          <p:cNvPr id="3174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25" y="4038600"/>
            <a:ext cx="19367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000"/>
                                  </p:stCondLst>
                                  <p:iterate type="wd">
                                    <p:tmPct val="10000"/>
                                  </p:iterate>
                                  <p:childTnLst>
                                    <p:set>
                                      <p:cBhvr>
                                        <p:cTn id="6" dur="1" fill="hold">
                                          <p:stCondLst>
                                            <p:cond delay="0"/>
                                          </p:stCondLst>
                                        </p:cTn>
                                        <p:tgtEl>
                                          <p:spTgt spid="34820"/>
                                        </p:tgtEl>
                                        <p:attrNameLst>
                                          <p:attrName>style.visibility</p:attrName>
                                        </p:attrNameLst>
                                      </p:cBhvr>
                                      <p:to>
                                        <p:strVal val="visible"/>
                                      </p:to>
                                    </p:set>
                                    <p:animEffect transition="in" filter="fade">
                                      <p:cBhvr>
                                        <p:cTn id="7" dur="3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Rectangle 12"/>
          <p:cNvSpPr>
            <a:spLocks noChangeArrowheads="1"/>
          </p:cNvSpPr>
          <p:nvPr/>
        </p:nvSpPr>
        <p:spPr bwMode="auto">
          <a:xfrm>
            <a:off x="228600" y="6096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a:latin typeface="Helvetica Neue Light" pitchFamily="-65" charset="0"/>
              </a:rPr>
              <a:t>Both Korean and Japanese have incorporated Chinese characters into their written forms.  The Japanese have created Chinese characters of their own that the Chinese themselves cannot read.</a:t>
            </a:r>
            <a:endParaRPr lang="zh-CN" altLang="en-US" b="1">
              <a:solidFill>
                <a:srgbClr val="0000FF"/>
              </a:solidFill>
              <a:ea typeface="宋体" panose="02010600030101010101" pitchFamily="2" charset="-122"/>
            </a:endParaRPr>
          </a:p>
        </p:txBody>
      </p:sp>
      <p:sp>
        <p:nvSpPr>
          <p:cNvPr id="34820" name="Text Box 15"/>
          <p:cNvSpPr txBox="1">
            <a:spLocks noChangeArrowheads="1"/>
          </p:cNvSpPr>
          <p:nvPr/>
        </p:nvSpPr>
        <p:spPr bwMode="auto">
          <a:xfrm>
            <a:off x="1295400" y="3319463"/>
            <a:ext cx="678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zh-TW" altLang="en-US" sz="4400" b="1">
                <a:solidFill>
                  <a:srgbClr val="990000"/>
                </a:solidFill>
                <a:ea typeface="ヒラギノ角ゴ ProN W3" pitchFamily="-65" charset="-128"/>
              </a:rPr>
              <a:t>圓</a:t>
            </a:r>
            <a:endParaRPr lang="zh-TW" altLang="en-US" sz="4400" b="1">
              <a:solidFill>
                <a:srgbClr val="990000"/>
              </a:solidFill>
              <a:ea typeface="PMingLiU" panose="02020500000000000000" pitchFamily="18" charset="-120"/>
            </a:endParaRPr>
          </a:p>
        </p:txBody>
      </p:sp>
      <p:sp>
        <p:nvSpPr>
          <p:cNvPr id="34821" name="Line 16"/>
          <p:cNvSpPr>
            <a:spLocks noChangeShapeType="1"/>
          </p:cNvSpPr>
          <p:nvPr/>
        </p:nvSpPr>
        <p:spPr bwMode="auto">
          <a:xfrm>
            <a:off x="2438400" y="3776663"/>
            <a:ext cx="3962400" cy="0"/>
          </a:xfrm>
          <a:prstGeom prst="line">
            <a:avLst/>
          </a:prstGeom>
          <a:noFill/>
          <a:ln w="7620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34822" name="Text Box 19"/>
          <p:cNvSpPr txBox="1">
            <a:spLocks noChangeArrowheads="1"/>
          </p:cNvSpPr>
          <p:nvPr/>
        </p:nvSpPr>
        <p:spPr bwMode="auto">
          <a:xfrm>
            <a:off x="6629400" y="33528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4400" b="1">
                <a:solidFill>
                  <a:srgbClr val="990000"/>
                </a:solidFill>
                <a:ea typeface="ヒラギノ角ゴ ProN W3" pitchFamily="-65" charset="-128"/>
              </a:rPr>
              <a:t>円</a:t>
            </a:r>
            <a:endParaRPr lang="en-US" altLang="en-US" sz="4400" b="1">
              <a:solidFill>
                <a:srgbClr val="990000"/>
              </a:solidFill>
            </a:endParaRPr>
          </a:p>
        </p:txBody>
      </p:sp>
      <p:sp>
        <p:nvSpPr>
          <p:cNvPr id="34823" name="Text Box 20"/>
          <p:cNvSpPr txBox="1">
            <a:spLocks noChangeArrowheads="1"/>
          </p:cNvSpPr>
          <p:nvPr/>
        </p:nvSpPr>
        <p:spPr bwMode="auto">
          <a:xfrm>
            <a:off x="533400" y="4249738"/>
            <a:ext cx="80772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3600" b="1">
                <a:solidFill>
                  <a:srgbClr val="9F0000"/>
                </a:solidFill>
                <a:latin typeface="Helvetica Neue Light" pitchFamily="-65" charset="0"/>
                <a:ea typeface="ＭＳ Ｐゴシック" panose="020B0600070205080204" pitchFamily="34" charset="-128"/>
              </a:rPr>
              <a:t>Chinese</a:t>
            </a:r>
            <a:r>
              <a:rPr lang="en-US" altLang="zh-CN" sz="3600" b="1">
                <a:solidFill>
                  <a:srgbClr val="9F0000"/>
                </a:solidFill>
                <a:latin typeface="Helvetica Neue Light" pitchFamily="-65" charset="0"/>
                <a:ea typeface="ＭＳ Ｐゴシック" panose="020B0600070205080204" pitchFamily="34" charset="-128"/>
              </a:rPr>
              <a:t> Yuan</a:t>
            </a:r>
            <a:r>
              <a:rPr lang="ja-JP" altLang="en-US" sz="3600" b="1">
                <a:solidFill>
                  <a:srgbClr val="9F0000"/>
                </a:solidFill>
                <a:latin typeface="Helvetica Neue Light" pitchFamily="-65" charset="0"/>
                <a:ea typeface="ヒラギノ角ゴ ProN W3" pitchFamily="-65" charset="-128"/>
              </a:rPr>
              <a:t>　　　　</a:t>
            </a:r>
            <a:r>
              <a:rPr lang="en-US" altLang="ja-JP" sz="3600" b="1">
                <a:solidFill>
                  <a:srgbClr val="9F0000"/>
                </a:solidFill>
                <a:latin typeface="Helvetica Neue Light" pitchFamily="-65" charset="0"/>
                <a:ea typeface="ＭＳ Ｐゴシック" panose="020B0600070205080204" pitchFamily="34" charset="-128"/>
              </a:rPr>
              <a:t>Japanese Yen</a:t>
            </a:r>
          </a:p>
          <a:p>
            <a:pPr eaLnBrk="1" hangingPunct="1">
              <a:spcBef>
                <a:spcPct val="50000"/>
              </a:spcBef>
              <a:buFontTx/>
              <a:buNone/>
            </a:pPr>
            <a:r>
              <a:rPr lang="en-US" altLang="ja-JP" sz="3600" b="1">
                <a:solidFill>
                  <a:srgbClr val="9F0000"/>
                </a:solidFill>
                <a:latin typeface="Helvetica Neue Light" pitchFamily="-65" charset="0"/>
                <a:ea typeface="ＭＳ Ｐゴシック" panose="020B0600070205080204" pitchFamily="34" charset="-128"/>
              </a:rPr>
              <a:t>              </a:t>
            </a:r>
            <a:r>
              <a:rPr lang="en-US" altLang="ja-JP" sz="3600" b="1" i="1">
                <a:solidFill>
                  <a:srgbClr val="9F0000"/>
                </a:solidFill>
                <a:latin typeface="Helvetica Neue Light" pitchFamily="-65" charset="0"/>
                <a:ea typeface="ＭＳ Ｐゴシック" panose="020B0600070205080204" pitchFamily="34" charset="-128"/>
              </a:rPr>
              <a:t>Currency Comparison</a:t>
            </a:r>
            <a:endParaRPr lang="en-US" altLang="ja-JP" sz="3600" b="1" i="1">
              <a:ea typeface="ＭＳ Ｐゴシック" panose="020B0600070205080204" pitchFamily="34" charset="-128"/>
            </a:endParaRPr>
          </a:p>
        </p:txBody>
      </p:sp>
      <p:pic>
        <p:nvPicPr>
          <p:cNvPr id="9" name="NMLCHineseSlide24.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685800" y="5334000"/>
            <a:ext cx="40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NMLCHineseslide23.mp3">
            <a:hlinkClick r:id="" action="ppaction://media"/>
          </p:cNvPr>
          <p:cNvPicPr>
            <a:picLocks noRot="1" noChangeAspect="1" noChangeArrowheads="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4343400" y="70866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NMLCHineseSlide24.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5181600" y="71628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045" fill="hold"/>
                                        <p:tgtEl>
                                          <p:spTgt spid="34825"/>
                                        </p:tgtEl>
                                      </p:cBhvr>
                                    </p:cmd>
                                  </p:childTnLst>
                                </p:cTn>
                              </p:par>
                              <p:par>
                                <p:cTn id="7" presetID="10" presetClass="entr" presetSubtype="0" fill="hold" grpId="0" nodeType="withEffect">
                                  <p:stCondLst>
                                    <p:cond delay="0"/>
                                  </p:stCondLst>
                                  <p:iterate type="wd">
                                    <p:tmPct val="10000"/>
                                  </p:iterate>
                                  <p:childTnLst>
                                    <p:set>
                                      <p:cBhvr>
                                        <p:cTn id="8" dur="1" fill="hold">
                                          <p:stCondLst>
                                            <p:cond delay="0"/>
                                          </p:stCondLst>
                                        </p:cTn>
                                        <p:tgtEl>
                                          <p:spTgt spid="30729"/>
                                        </p:tgtEl>
                                        <p:attrNameLst>
                                          <p:attrName>style.visibility</p:attrName>
                                        </p:attrNameLst>
                                      </p:cBhvr>
                                      <p:to>
                                        <p:strVal val="visible"/>
                                      </p:to>
                                    </p:set>
                                    <p:animEffect transition="in" filter="fade">
                                      <p:cBhvr>
                                        <p:cTn id="9" dur="4000"/>
                                        <p:tgtEl>
                                          <p:spTgt spid="3072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fade">
                                      <p:cBhvr>
                                        <p:cTn id="12" dur="2000"/>
                                        <p:tgtEl>
                                          <p:spTgt spid="34820"/>
                                        </p:tgtEl>
                                      </p:cBhvr>
                                    </p:animEffect>
                                  </p:childTnLst>
                                </p:cTn>
                              </p:par>
                              <p:par>
                                <p:cTn id="13" presetID="10" presetClass="entr" presetSubtype="0" fill="hold" grpId="0" nodeType="withEffect">
                                  <p:stCondLst>
                                    <p:cond delay="4000"/>
                                  </p:stCondLst>
                                  <p:childTnLst>
                                    <p:set>
                                      <p:cBhvr>
                                        <p:cTn id="14" dur="1" fill="hold">
                                          <p:stCondLst>
                                            <p:cond delay="0"/>
                                          </p:stCondLst>
                                        </p:cTn>
                                        <p:tgtEl>
                                          <p:spTgt spid="34823"/>
                                        </p:tgtEl>
                                        <p:attrNameLst>
                                          <p:attrName>style.visibility</p:attrName>
                                        </p:attrNameLst>
                                      </p:cBhvr>
                                      <p:to>
                                        <p:strVal val="visible"/>
                                      </p:to>
                                    </p:set>
                                    <p:animEffect transition="in" filter="fade">
                                      <p:cBhvr>
                                        <p:cTn id="15" dur="2000"/>
                                        <p:tgtEl>
                                          <p:spTgt spid="34823"/>
                                        </p:tgtEl>
                                      </p:cBhvr>
                                    </p:animEffect>
                                  </p:childTnLst>
                                </p:cTn>
                              </p:par>
                            </p:childTnLst>
                          </p:cTn>
                        </p:par>
                        <p:par>
                          <p:cTn id="16" fill="hold" nodeType="afterGroup">
                            <p:stCondLst>
                              <p:cond delay="15200"/>
                            </p:stCondLst>
                            <p:childTnLst>
                              <p:par>
                                <p:cTn id="17" presetID="1" presetClass="mediacall" presetSubtype="0" fill="hold" nodeType="afterEffect">
                                  <p:stCondLst>
                                    <p:cond delay="0"/>
                                  </p:stCondLst>
                                  <p:childTnLst>
                                    <p:cmd type="call" cmd="playFrom(0.0)">
                                      <p:cBhvr>
                                        <p:cTn id="18" dur="9272" fill="hold"/>
                                        <p:tgtEl>
                                          <p:spTgt spid="34826"/>
                                        </p:tgtEl>
                                      </p:cBhvr>
                                    </p:cmd>
                                  </p:childTnLst>
                                </p:cTn>
                              </p:par>
                              <p:par>
                                <p:cTn id="19" presetID="10" presetClass="entr" presetSubtype="0" fill="hold" nodeType="withEffect">
                                  <p:stCondLst>
                                    <p:cond delay="2000"/>
                                  </p:stCondLst>
                                  <p:childTnLst>
                                    <p:set>
                                      <p:cBhvr>
                                        <p:cTn id="20" dur="1" fill="hold">
                                          <p:stCondLst>
                                            <p:cond delay="0"/>
                                          </p:stCondLst>
                                        </p:cTn>
                                        <p:tgtEl>
                                          <p:spTgt spid="34821"/>
                                        </p:tgtEl>
                                        <p:attrNameLst>
                                          <p:attrName>style.visibility</p:attrName>
                                        </p:attrNameLst>
                                      </p:cBhvr>
                                      <p:to>
                                        <p:strVal val="visible"/>
                                      </p:to>
                                    </p:set>
                                    <p:animEffect transition="in" filter="fade">
                                      <p:cBhvr>
                                        <p:cTn id="21" dur="2000"/>
                                        <p:tgtEl>
                                          <p:spTgt spid="34821"/>
                                        </p:tgtEl>
                                      </p:cBhvr>
                                    </p:animEffect>
                                  </p:childTnLst>
                                </p:cTn>
                              </p:par>
                              <p:par>
                                <p:cTn id="22" presetID="10" presetClass="entr" presetSubtype="0" fill="hold" grpId="0" nodeType="withEffect">
                                  <p:stCondLst>
                                    <p:cond delay="3000"/>
                                  </p:stCondLst>
                                  <p:childTnLst>
                                    <p:set>
                                      <p:cBhvr>
                                        <p:cTn id="23" dur="1" fill="hold">
                                          <p:stCondLst>
                                            <p:cond delay="0"/>
                                          </p:stCondLst>
                                        </p:cTn>
                                        <p:tgtEl>
                                          <p:spTgt spid="34822"/>
                                        </p:tgtEl>
                                        <p:attrNameLst>
                                          <p:attrName>style.visibility</p:attrName>
                                        </p:attrNameLst>
                                      </p:cBhvr>
                                      <p:to>
                                        <p:strVal val="visible"/>
                                      </p:to>
                                    </p:set>
                                    <p:animEffect transition="in" filter="fade">
                                      <p:cBhvr>
                                        <p:cTn id="24" dur="20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34825"/>
                </p:tgtEl>
              </p:cMediaNode>
            </p:audio>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34826"/>
                </p:tgtEl>
              </p:cMediaNode>
            </p:audio>
          </p:childTnLst>
        </p:cTn>
      </p:par>
    </p:tnLst>
    <p:bldLst>
      <p:bldP spid="30729" grpId="0"/>
      <p:bldP spid="34820" grpId="0"/>
      <p:bldP spid="34822" grpId="0"/>
      <p:bldP spid="348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4">
            <a:lum bright="76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152400" y="3581400"/>
            <a:ext cx="9144000" cy="2286000"/>
          </a:xfrm>
          <a:prstGeom prst="rect">
            <a:avLst/>
          </a:prstGeom>
          <a:noFill/>
          <a:ln w="9525">
            <a:noFill/>
            <a:miter lim="800000"/>
            <a:headEnd/>
            <a:tailEnd/>
          </a:ln>
        </p:spPr>
        <p:txBody>
          <a:bodyPr/>
          <a:lstStyle>
            <a:lvl1pPr marL="24161750" indent="-2416175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lvl="1" eaLnBrk="1" hangingPunct="1">
              <a:spcBef>
                <a:spcPct val="20000"/>
              </a:spcBef>
              <a:defRPr/>
            </a:pPr>
            <a:r>
              <a:rPr lang="en-US" altLang="zh-CN" sz="6000">
                <a:solidFill>
                  <a:srgbClr val="18902F"/>
                </a:solidFill>
                <a:effectLst>
                  <a:outerShdw blurRad="38100" dist="38100" dir="2700000" algn="tl">
                    <a:srgbClr val="C0C0C0"/>
                  </a:outerShdw>
                </a:effectLst>
                <a:latin typeface="Helvetica Neue Light" pitchFamily="-65" charset="0"/>
                <a:ea typeface="宋体" pitchFamily="2" charset="-122"/>
              </a:rPr>
              <a:t>Chinese written symbols are called characters.</a:t>
            </a:r>
            <a:endParaRPr lang="en-US" altLang="zh-CN" sz="6000">
              <a:solidFill>
                <a:srgbClr val="18902F"/>
              </a:solidFill>
              <a:ea typeface="宋体" pitchFamily="2" charset="-122"/>
            </a:endParaRPr>
          </a:p>
        </p:txBody>
      </p:sp>
      <p:pic>
        <p:nvPicPr>
          <p:cNvPr id="15364"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90600"/>
            <a:ext cx="84582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NMLCHineseslide2.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533400" y="6543675"/>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NMLCHineseslide2.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990600" y="70104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000"/>
                                        <p:tgtEl>
                                          <p:spTgt spid="15364"/>
                                        </p:tgtEl>
                                      </p:cBhvr>
                                    </p:animEffect>
                                    <p:anim calcmode="lin" valueType="num">
                                      <p:cBhvr>
                                        <p:cTn id="8" dur="1000" fill="hold"/>
                                        <p:tgtEl>
                                          <p:spTgt spid="15364"/>
                                        </p:tgtEl>
                                        <p:attrNameLst>
                                          <p:attrName>ppt_x</p:attrName>
                                        </p:attrNameLst>
                                      </p:cBhvr>
                                      <p:tavLst>
                                        <p:tav tm="0">
                                          <p:val>
                                            <p:strVal val="#ppt_x"/>
                                          </p:val>
                                        </p:tav>
                                        <p:tav tm="100000">
                                          <p:val>
                                            <p:strVal val="#ppt_x"/>
                                          </p:val>
                                        </p:tav>
                                      </p:tavLst>
                                    </p:anim>
                                    <p:anim calcmode="lin" valueType="num">
                                      <p:cBhvr>
                                        <p:cTn id="9" dur="900" decel="100000" fill="hold"/>
                                        <p:tgtEl>
                                          <p:spTgt spid="1536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364"/>
                                        </p:tgtEl>
                                        <p:attrNameLst>
                                          <p:attrName>ppt_y</p:attrName>
                                        </p:attrNameLst>
                                      </p:cBhvr>
                                      <p:tavLst>
                                        <p:tav tm="0">
                                          <p:val>
                                            <p:strVal val="#ppt_y-.03"/>
                                          </p:val>
                                        </p:tav>
                                        <p:tav tm="100000">
                                          <p:val>
                                            <p:strVal val="#ppt_y"/>
                                          </p:val>
                                        </p:tav>
                                      </p:tavLst>
                                    </p:anim>
                                  </p:childTnLst>
                                </p:cTn>
                              </p:par>
                              <p:par>
                                <p:cTn id="11" presetID="40" presetClass="entr" presetSubtype="0" fill="hold" grpId="0" nodeType="withEffect">
                                  <p:stCondLst>
                                    <p:cond delay="250"/>
                                  </p:stCondLst>
                                  <p:iterate type="lt">
                                    <p:tmPct val="10000"/>
                                  </p:iterate>
                                  <p:childTnLst>
                                    <p:set>
                                      <p:cBhvr>
                                        <p:cTn id="12" dur="1" fill="hold">
                                          <p:stCondLst>
                                            <p:cond delay="0"/>
                                          </p:stCondLst>
                                        </p:cTn>
                                        <p:tgtEl>
                                          <p:spTgt spid="6147"/>
                                        </p:tgtEl>
                                        <p:attrNameLst>
                                          <p:attrName>style.visibility</p:attrName>
                                        </p:attrNameLst>
                                      </p:cBhvr>
                                      <p:to>
                                        <p:strVal val="visible"/>
                                      </p:to>
                                    </p:set>
                                    <p:animEffect transition="in" filter="fade">
                                      <p:cBhvr>
                                        <p:cTn id="13" dur="750"/>
                                        <p:tgtEl>
                                          <p:spTgt spid="6147"/>
                                        </p:tgtEl>
                                      </p:cBhvr>
                                    </p:animEffect>
                                    <p:anim calcmode="lin" valueType="num">
                                      <p:cBhvr>
                                        <p:cTn id="14" dur="750" fill="hold"/>
                                        <p:tgtEl>
                                          <p:spTgt spid="6147"/>
                                        </p:tgtEl>
                                        <p:attrNameLst>
                                          <p:attrName>ppt_x</p:attrName>
                                        </p:attrNameLst>
                                      </p:cBhvr>
                                      <p:tavLst>
                                        <p:tav tm="0">
                                          <p:val>
                                            <p:strVal val="#ppt_x-.1"/>
                                          </p:val>
                                        </p:tav>
                                        <p:tav tm="100000">
                                          <p:val>
                                            <p:strVal val="#ppt_x"/>
                                          </p:val>
                                        </p:tav>
                                      </p:tavLst>
                                    </p:anim>
                                    <p:anim calcmode="lin" valueType="num">
                                      <p:cBhvr>
                                        <p:cTn id="15" dur="750" fill="hold"/>
                                        <p:tgtEl>
                                          <p:spTgt spid="6147"/>
                                        </p:tgtEl>
                                        <p:attrNameLst>
                                          <p:attrName>ppt_y</p:attrName>
                                        </p:attrNameLst>
                                      </p:cBhvr>
                                      <p:tavLst>
                                        <p:tav tm="0">
                                          <p:val>
                                            <p:strVal val="#ppt_y"/>
                                          </p:val>
                                        </p:tav>
                                        <p:tav tm="100000">
                                          <p:val>
                                            <p:strVal val="#ppt_y"/>
                                          </p:val>
                                        </p:tav>
                                      </p:tavLst>
                                    </p:anim>
                                  </p:childTnLst>
                                </p:cTn>
                              </p:par>
                              <p:par>
                                <p:cTn id="16" presetID="1" presetClass="mediacall" presetSubtype="0" fill="hold" nodeType="withEffect">
                                  <p:stCondLst>
                                    <p:cond delay="250"/>
                                  </p:stCondLst>
                                  <p:childTnLst>
                                    <p:cmd type="call" cmd="playFrom(0.0)">
                                      <p:cBhvr>
                                        <p:cTn id="17" dur="3917" fill="hold"/>
                                        <p:tgtEl>
                                          <p:spTgt spid="1536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5366"/>
                </p:tgtEl>
              </p:cMediaNode>
            </p:audio>
          </p:childTnLst>
        </p:cTn>
      </p:par>
    </p:tnLst>
    <p:bldLst>
      <p:bldP spid="61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4">
            <a:lum bright="52000" contrast="-58000"/>
            <a:extLst>
              <a:ext uri="{28A0092B-C50C-407E-A947-70E740481C1C}">
                <a14:useLocalDpi xmlns:a14="http://schemas.microsoft.com/office/drawing/2010/main" val="0"/>
              </a:ext>
            </a:extLst>
          </a:blip>
          <a:srcRect/>
          <a:stretch>
            <a:fillRect/>
          </a:stretch>
        </p:blipFill>
        <p:spPr bwMode="auto">
          <a:xfrm>
            <a:off x="990600" y="0"/>
            <a:ext cx="731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7"/>
          <p:cNvSpPr>
            <a:spLocks noChangeArrowheads="1"/>
          </p:cNvSpPr>
          <p:nvPr/>
        </p:nvSpPr>
        <p:spPr bwMode="auto">
          <a:xfrm>
            <a:off x="242888" y="2057400"/>
            <a:ext cx="89011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4800" b="1">
                <a:solidFill>
                  <a:schemeClr val="hlink"/>
                </a:solidFill>
                <a:ea typeface="宋体" panose="02010600030101010101" pitchFamily="2" charset="-122"/>
              </a:rPr>
              <a:t>THANKS</a:t>
            </a:r>
            <a:r>
              <a:rPr lang="en-US" altLang="zh-CN" sz="4800" b="1">
                <a:ea typeface="宋体" panose="02010600030101010101" pitchFamily="2" charset="-122"/>
              </a:rPr>
              <a:t> </a:t>
            </a:r>
            <a:r>
              <a:rPr lang="en-US" altLang="zh-CN" sz="5400" b="1">
                <a:ea typeface="宋体" panose="02010600030101010101" pitchFamily="2" charset="-122"/>
              </a:rPr>
              <a:t>   </a:t>
            </a:r>
            <a:r>
              <a:rPr lang="zh-CN" altLang="en-US" sz="5400" b="1">
                <a:solidFill>
                  <a:srgbClr val="006600"/>
                </a:solidFill>
                <a:ea typeface="AppleGothic" pitchFamily="-65" charset="-128"/>
              </a:rPr>
              <a:t>감사</a:t>
            </a:r>
            <a:r>
              <a:rPr lang="zh-CN" altLang="en-US" sz="5400" b="1">
                <a:ea typeface="宋体" panose="02010600030101010101" pitchFamily="2" charset="-122"/>
              </a:rPr>
              <a:t>   </a:t>
            </a:r>
            <a:r>
              <a:rPr lang="zh-CN" altLang="en-US" sz="5400" b="1">
                <a:solidFill>
                  <a:srgbClr val="0000FF"/>
                </a:solidFill>
                <a:ea typeface="宋体" panose="02010600030101010101" pitchFamily="2" charset="-122"/>
              </a:rPr>
              <a:t>ありがとう</a:t>
            </a:r>
            <a:endParaRPr lang="en-US" altLang="en-US" sz="5400" b="1">
              <a:solidFill>
                <a:srgbClr val="0000FF"/>
              </a:solidFill>
              <a:ea typeface="宋体" panose="02010600030101010101" pitchFamily="2" charset="-122"/>
            </a:endParaRPr>
          </a:p>
        </p:txBody>
      </p:sp>
      <p:sp>
        <p:nvSpPr>
          <p:cNvPr id="32774" name="WordArt 6"/>
          <p:cNvSpPr>
            <a:spLocks noChangeArrowheads="1" noChangeShapeType="1" noTextEdit="1"/>
          </p:cNvSpPr>
          <p:nvPr/>
        </p:nvSpPr>
        <p:spPr bwMode="auto">
          <a:xfrm>
            <a:off x="1295400" y="3048000"/>
            <a:ext cx="7162800" cy="1905000"/>
          </a:xfrm>
          <a:prstGeom prst="rect">
            <a:avLst/>
          </a:prstGeom>
        </p:spPr>
        <p:txBody>
          <a:bodyPr wrap="none" fromWordArt="1">
            <a:prstTxWarp prst="textFadeUp">
              <a:avLst>
                <a:gd name="adj" fmla="val 9991"/>
              </a:avLst>
            </a:prstTxWarp>
          </a:bodyPr>
          <a:lstStyle/>
          <a:p>
            <a:pPr algn="ctr"/>
            <a:r>
              <a:rPr lang="zh-TW" altLang="en-US" sz="8000" b="1"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mn-ea"/>
                <a:cs typeface="+mn-ea"/>
              </a:rPr>
              <a:t>谢谢 </a:t>
            </a:r>
          </a:p>
        </p:txBody>
      </p:sp>
      <p:pic>
        <p:nvPicPr>
          <p:cNvPr id="35845" name="NMLCHineseSlide25.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572000" y="70866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32774"/>
                                        </p:tgtEl>
                                      </p:cBhvr>
                                      <p:by x="150000" y="150000"/>
                                    </p:animScale>
                                  </p:childTnLst>
                                </p:cTn>
                              </p:par>
                              <p:par>
                                <p:cTn id="7" presetID="1" presetClass="mediacall" presetSubtype="0" fill="hold" nodeType="withEffect">
                                  <p:stCondLst>
                                    <p:cond delay="0"/>
                                  </p:stCondLst>
                                  <p:childTnLst>
                                    <p:cmd type="call" cmd="playFrom(0.0)">
                                      <p:cBhvr>
                                        <p:cTn id="8" dur="2741" fill="hold"/>
                                        <p:tgtEl>
                                          <p:spTgt spid="358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3584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28600" y="0"/>
            <a:ext cx="8915400" cy="609600"/>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defRPr/>
            </a:pPr>
            <a:r>
              <a:rPr lang="en-US" altLang="zh-TW" sz="3600" b="1">
                <a:solidFill>
                  <a:srgbClr val="D60093"/>
                </a:solidFill>
                <a:effectLst>
                  <a:outerShdw blurRad="38100" dist="38100" dir="2700000" algn="tl">
                    <a:srgbClr val="000000"/>
                  </a:outerShdw>
                </a:effectLst>
                <a:latin typeface="Helvetica Neue Light" pitchFamily="-65" charset="0"/>
                <a:ea typeface="PMingLiU" pitchFamily="18" charset="-120"/>
              </a:rPr>
              <a:t>Chinese is written in three directions:</a:t>
            </a:r>
            <a:endParaRPr lang="en-US" altLang="en-US" sz="3600">
              <a:solidFill>
                <a:srgbClr val="D60093"/>
              </a:solidFill>
            </a:endParaRPr>
          </a:p>
        </p:txBody>
      </p:sp>
      <p:sp>
        <p:nvSpPr>
          <p:cNvPr id="15374" name="Text Box 14"/>
          <p:cNvSpPr txBox="1">
            <a:spLocks noChangeArrowheads="1"/>
          </p:cNvSpPr>
          <p:nvPr/>
        </p:nvSpPr>
        <p:spPr bwMode="auto">
          <a:xfrm>
            <a:off x="152400" y="1219200"/>
            <a:ext cx="80772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buFontTx/>
              <a:buChar char="•"/>
              <a:defRPr/>
            </a:pPr>
            <a:r>
              <a:rPr lang="en-US" altLang="zh-TW" sz="3600" b="1">
                <a:solidFill>
                  <a:srgbClr val="D60093"/>
                </a:solidFill>
                <a:latin typeface="Helvetica Neue Light" pitchFamily="-65" charset="0"/>
                <a:ea typeface="PMingLiU" pitchFamily="18" charset="-120"/>
              </a:rPr>
              <a:t> </a:t>
            </a:r>
            <a:r>
              <a:rPr lang="en-US" altLang="zh-TW" sz="3600" b="1">
                <a:solidFill>
                  <a:srgbClr val="D60093"/>
                </a:solidFill>
                <a:effectLst>
                  <a:outerShdw blurRad="38100" dist="38100" dir="2700000" algn="tl">
                    <a:srgbClr val="000000"/>
                  </a:outerShdw>
                </a:effectLst>
                <a:latin typeface="Helvetica Neue Light" pitchFamily="-65" charset="0"/>
                <a:ea typeface="PMingLiU" pitchFamily="18" charset="-120"/>
              </a:rPr>
              <a:t>Horizontal right to left (occasional)</a:t>
            </a:r>
            <a:endParaRPr lang="en-US" altLang="en-US" sz="3600" b="1">
              <a:solidFill>
                <a:srgbClr val="D60093"/>
              </a:solidFill>
              <a:ea typeface="PMingLiU" pitchFamily="18" charset="-120"/>
            </a:endParaRPr>
          </a:p>
        </p:txBody>
      </p:sp>
      <p:sp>
        <p:nvSpPr>
          <p:cNvPr id="15363" name="Text Box 6"/>
          <p:cNvSpPr txBox="1">
            <a:spLocks noChangeArrowheads="1"/>
          </p:cNvSpPr>
          <p:nvPr/>
        </p:nvSpPr>
        <p:spPr bwMode="auto">
          <a:xfrm>
            <a:off x="6400800" y="3582988"/>
            <a:ext cx="2519363" cy="2698750"/>
          </a:xfrm>
          <a:prstGeom prst="rect">
            <a:avLst/>
          </a:prstGeom>
          <a:noFill/>
          <a:ln w="9525">
            <a:no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70000"/>
              </a:lnSpc>
              <a:spcBef>
                <a:spcPct val="50000"/>
              </a:spcBef>
              <a:defRPr/>
            </a:pPr>
            <a:r>
              <a:rPr lang="zh-CN" altLang="en-US" sz="4400" b="1">
                <a:solidFill>
                  <a:srgbClr val="D60093"/>
                </a:solidFill>
                <a:ea typeface="宋体" pitchFamily="2" charset="-122"/>
              </a:rPr>
              <a:t>  </a:t>
            </a:r>
            <a:r>
              <a:rPr lang="zh-CN" altLang="en-US" sz="4400" b="1">
                <a:solidFill>
                  <a:srgbClr val="D60093"/>
                </a:solidFill>
                <a:effectLst>
                  <a:outerShdw blurRad="38100" dist="38100" dir="2700000" algn="tl">
                    <a:srgbClr val="000000"/>
                  </a:outerShdw>
                </a:effectLst>
                <a:ea typeface="宋体" pitchFamily="2" charset="-122"/>
              </a:rPr>
              <a:t>小   我</a:t>
            </a:r>
          </a:p>
          <a:p>
            <a:pPr eaLnBrk="1" hangingPunct="1">
              <a:lnSpc>
                <a:spcPct val="70000"/>
              </a:lnSpc>
              <a:spcBef>
                <a:spcPct val="50000"/>
              </a:spcBef>
              <a:defRPr/>
            </a:pPr>
            <a:r>
              <a:rPr lang="zh-CN" altLang="en-US" sz="4400" b="1">
                <a:solidFill>
                  <a:srgbClr val="D60093"/>
                </a:solidFill>
                <a:effectLst>
                  <a:outerShdw blurRad="38100" dist="38100" dir="2700000" algn="tl">
                    <a:srgbClr val="000000"/>
                  </a:outerShdw>
                </a:effectLst>
                <a:ea typeface="宋体" pitchFamily="2" charset="-122"/>
              </a:rPr>
              <a:t>  老   爱</a:t>
            </a:r>
          </a:p>
          <a:p>
            <a:pPr eaLnBrk="1" hangingPunct="1">
              <a:lnSpc>
                <a:spcPct val="70000"/>
              </a:lnSpc>
              <a:spcBef>
                <a:spcPct val="50000"/>
              </a:spcBef>
              <a:defRPr/>
            </a:pPr>
            <a:r>
              <a:rPr lang="zh-CN" altLang="en-US" sz="4400" b="1">
                <a:solidFill>
                  <a:srgbClr val="D60093"/>
                </a:solidFill>
                <a:effectLst>
                  <a:outerShdw blurRad="38100" dist="38100" dir="2700000" algn="tl">
                    <a:srgbClr val="000000"/>
                  </a:outerShdw>
                </a:effectLst>
                <a:ea typeface="宋体" pitchFamily="2" charset="-122"/>
              </a:rPr>
              <a:t> 鼠</a:t>
            </a:r>
            <a:r>
              <a:rPr lang="en-US" altLang="zh-CN" sz="4400" b="1">
                <a:solidFill>
                  <a:srgbClr val="D60093"/>
                </a:solidFill>
                <a:effectLst>
                  <a:outerShdw blurRad="38100" dist="38100" dir="2700000" algn="tl">
                    <a:srgbClr val="000000"/>
                  </a:outerShdw>
                </a:effectLst>
                <a:ea typeface="宋体" pitchFamily="2" charset="-122"/>
              </a:rPr>
              <a:t>   </a:t>
            </a:r>
            <a:r>
              <a:rPr lang="zh-CN" altLang="en-US" sz="4400" b="1">
                <a:solidFill>
                  <a:srgbClr val="D60093"/>
                </a:solidFill>
                <a:effectLst>
                  <a:outerShdw blurRad="38100" dist="38100" dir="2700000" algn="tl">
                    <a:srgbClr val="000000"/>
                  </a:outerShdw>
                </a:effectLst>
                <a:ea typeface="宋体" pitchFamily="2" charset="-122"/>
              </a:rPr>
              <a:t>你 </a:t>
            </a:r>
            <a:r>
              <a:rPr lang="en-US" altLang="zh-CN" sz="4400" b="1">
                <a:solidFill>
                  <a:srgbClr val="D60093"/>
                </a:solidFill>
                <a:effectLst>
                  <a:outerShdw blurRad="38100" dist="38100" dir="2700000" algn="tl">
                    <a:srgbClr val="000000"/>
                  </a:outerShdw>
                </a:effectLst>
                <a:ea typeface="宋体" pitchFamily="2" charset="-122"/>
              </a:rPr>
              <a:t>		,    </a:t>
            </a:r>
            <a:endParaRPr lang="zh-CN" altLang="en-US" b="1">
              <a:solidFill>
                <a:srgbClr val="D60093"/>
              </a:solidFill>
              <a:ea typeface="宋体" pitchFamily="2" charset="-122"/>
            </a:endParaRPr>
          </a:p>
        </p:txBody>
      </p:sp>
      <p:sp>
        <p:nvSpPr>
          <p:cNvPr id="15367" name="Line 11"/>
          <p:cNvSpPr>
            <a:spLocks noChangeShapeType="1"/>
          </p:cNvSpPr>
          <p:nvPr/>
        </p:nvSpPr>
        <p:spPr bwMode="auto">
          <a:xfrm flipH="1">
            <a:off x="6826250" y="3359150"/>
            <a:ext cx="1712913" cy="1588"/>
          </a:xfrm>
          <a:prstGeom prst="line">
            <a:avLst/>
          </a:prstGeom>
          <a:noFill/>
          <a:ln w="76200" cmpd="tri">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366" name="Line 10"/>
          <p:cNvSpPr>
            <a:spLocks noChangeShapeType="1"/>
          </p:cNvSpPr>
          <p:nvPr/>
        </p:nvSpPr>
        <p:spPr bwMode="auto">
          <a:xfrm>
            <a:off x="8839200" y="3505200"/>
            <a:ext cx="0" cy="2743200"/>
          </a:xfrm>
          <a:prstGeom prst="line">
            <a:avLst/>
          </a:prstGeom>
          <a:noFill/>
          <a:ln w="7620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369" name="Rectangle 15"/>
          <p:cNvSpPr>
            <a:spLocks noChangeArrowheads="1"/>
          </p:cNvSpPr>
          <p:nvPr/>
        </p:nvSpPr>
        <p:spPr bwMode="auto">
          <a:xfrm>
            <a:off x="762000" y="2971800"/>
            <a:ext cx="2286000" cy="823913"/>
          </a:xfrm>
          <a:prstGeom prst="rect">
            <a:avLst/>
          </a:prstGeom>
          <a:noFill/>
          <a:ln w="9525">
            <a:no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zh-CN" altLang="en-US" sz="4800" b="1">
                <a:solidFill>
                  <a:srgbClr val="D60093"/>
                </a:solidFill>
                <a:effectLst>
                  <a:outerShdw blurRad="38100" dist="38100" dir="2700000" algn="tl">
                    <a:srgbClr val="000000"/>
                  </a:outerShdw>
                </a:effectLst>
                <a:ea typeface="宋体" pitchFamily="2" charset="-122"/>
              </a:rPr>
              <a:t>你爱我</a:t>
            </a:r>
            <a:endParaRPr lang="en-US" altLang="en-US" sz="1800" b="1">
              <a:solidFill>
                <a:srgbClr val="D60093"/>
              </a:solidFill>
              <a:effectLst>
                <a:outerShdw blurRad="38100" dist="38100" dir="2700000" algn="tl">
                  <a:srgbClr val="000000"/>
                </a:outerShdw>
              </a:effectLst>
              <a:ea typeface="宋体" pitchFamily="2" charset="-122"/>
            </a:endParaRPr>
          </a:p>
        </p:txBody>
      </p:sp>
      <p:sp>
        <p:nvSpPr>
          <p:cNvPr id="15370" name="Line 16"/>
          <p:cNvSpPr>
            <a:spLocks noChangeShapeType="1"/>
          </p:cNvSpPr>
          <p:nvPr/>
        </p:nvSpPr>
        <p:spPr bwMode="auto">
          <a:xfrm flipH="1">
            <a:off x="533400" y="2895600"/>
            <a:ext cx="2667000" cy="0"/>
          </a:xfrm>
          <a:prstGeom prst="line">
            <a:avLst/>
          </a:prstGeom>
          <a:noFill/>
          <a:ln w="7620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364" name="Text Box 8"/>
          <p:cNvSpPr txBox="1">
            <a:spLocks noChangeArrowheads="1"/>
          </p:cNvSpPr>
          <p:nvPr/>
        </p:nvSpPr>
        <p:spPr bwMode="auto">
          <a:xfrm>
            <a:off x="609600" y="5257800"/>
            <a:ext cx="2514600" cy="830263"/>
          </a:xfrm>
          <a:prstGeom prst="rect">
            <a:avLst/>
          </a:prstGeom>
          <a:noFill/>
          <a:ln w="9525">
            <a:no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zh-CN" altLang="en-US" sz="3600" b="1">
                <a:solidFill>
                  <a:srgbClr val="D60093"/>
                </a:solidFill>
                <a:ea typeface="宋体" pitchFamily="2" charset="-122"/>
              </a:rPr>
              <a:t> </a:t>
            </a:r>
            <a:r>
              <a:rPr lang="zh-CN" altLang="en-US" sz="4800" b="1">
                <a:solidFill>
                  <a:srgbClr val="D60093"/>
                </a:solidFill>
                <a:effectLst>
                  <a:outerShdw blurRad="38100" dist="38100" dir="2700000" algn="tl">
                    <a:srgbClr val="000000"/>
                  </a:outerShdw>
                </a:effectLst>
                <a:ea typeface="宋体" pitchFamily="2" charset="-122"/>
              </a:rPr>
              <a:t>我爱你</a:t>
            </a:r>
            <a:endParaRPr lang="en-US" altLang="zh-CN" sz="4800" b="1">
              <a:solidFill>
                <a:srgbClr val="D60093"/>
              </a:solidFill>
              <a:effectLst>
                <a:outerShdw blurRad="38100" dist="38100" dir="2700000" algn="tl">
                  <a:srgbClr val="000000"/>
                </a:outerShdw>
              </a:effectLst>
              <a:ea typeface="宋体" pitchFamily="2" charset="-122"/>
            </a:endParaRPr>
          </a:p>
        </p:txBody>
      </p:sp>
      <p:sp>
        <p:nvSpPr>
          <p:cNvPr id="15365" name="Line 9"/>
          <p:cNvSpPr>
            <a:spLocks noChangeShapeType="1"/>
          </p:cNvSpPr>
          <p:nvPr/>
        </p:nvSpPr>
        <p:spPr bwMode="auto">
          <a:xfrm>
            <a:off x="685800" y="5103813"/>
            <a:ext cx="2667000" cy="1587"/>
          </a:xfrm>
          <a:prstGeom prst="line">
            <a:avLst/>
          </a:prstGeom>
          <a:noFill/>
          <a:ln w="7620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pic>
        <p:nvPicPr>
          <p:cNvPr id="16399" name="Picture 15" descr="bouncing m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288" y="3065463"/>
            <a:ext cx="3084512"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4"/>
          <p:cNvSpPr txBox="1">
            <a:spLocks noChangeArrowheads="1"/>
          </p:cNvSpPr>
          <p:nvPr/>
        </p:nvSpPr>
        <p:spPr bwMode="auto">
          <a:xfrm>
            <a:off x="152400" y="609600"/>
            <a:ext cx="80772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buFontTx/>
              <a:buChar char="•"/>
              <a:defRPr/>
            </a:pPr>
            <a:r>
              <a:rPr lang="en-US" altLang="zh-TW" sz="3600" b="1">
                <a:solidFill>
                  <a:srgbClr val="D60093"/>
                </a:solidFill>
                <a:latin typeface="Helvetica Neue Light" pitchFamily="-65" charset="0"/>
                <a:ea typeface="PMingLiU" pitchFamily="18" charset="-120"/>
              </a:rPr>
              <a:t> </a:t>
            </a:r>
            <a:r>
              <a:rPr lang="en-US" altLang="zh-TW" sz="3600" b="1">
                <a:solidFill>
                  <a:srgbClr val="D60093"/>
                </a:solidFill>
                <a:effectLst>
                  <a:outerShdw blurRad="38100" dist="38100" dir="2700000" algn="tl">
                    <a:srgbClr val="000000"/>
                  </a:outerShdw>
                </a:effectLst>
                <a:latin typeface="Helvetica Neue Light" pitchFamily="-65" charset="0"/>
                <a:ea typeface="PMingLiU" pitchFamily="18" charset="-120"/>
              </a:rPr>
              <a:t>Vertical right to left (traditional)</a:t>
            </a:r>
            <a:endParaRPr lang="en-US" altLang="en-US" sz="3600" b="1">
              <a:solidFill>
                <a:srgbClr val="D60093"/>
              </a:solidFill>
              <a:ea typeface="PMingLiU" pitchFamily="18" charset="-120"/>
            </a:endParaRPr>
          </a:p>
        </p:txBody>
      </p:sp>
      <p:sp>
        <p:nvSpPr>
          <p:cNvPr id="3" name="Text Box 14"/>
          <p:cNvSpPr txBox="1">
            <a:spLocks noChangeArrowheads="1"/>
          </p:cNvSpPr>
          <p:nvPr/>
        </p:nvSpPr>
        <p:spPr bwMode="auto">
          <a:xfrm>
            <a:off x="152400" y="1873250"/>
            <a:ext cx="80772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buFontTx/>
              <a:buChar char="•"/>
              <a:defRPr/>
            </a:pPr>
            <a:r>
              <a:rPr lang="en-US" altLang="zh-TW" sz="3600" b="1">
                <a:solidFill>
                  <a:srgbClr val="D60093"/>
                </a:solidFill>
                <a:latin typeface="Helvetica Neue Light" pitchFamily="-65" charset="0"/>
                <a:ea typeface="PMingLiU" pitchFamily="18" charset="-120"/>
              </a:rPr>
              <a:t> </a:t>
            </a:r>
            <a:r>
              <a:rPr lang="en-US" altLang="zh-TW" sz="3600" b="1">
                <a:solidFill>
                  <a:srgbClr val="D60093"/>
                </a:solidFill>
                <a:effectLst>
                  <a:outerShdw blurRad="38100" dist="38100" dir="2700000" algn="tl">
                    <a:srgbClr val="000000"/>
                  </a:outerShdw>
                </a:effectLst>
                <a:latin typeface="Helvetica Neue Light" pitchFamily="-65" charset="0"/>
                <a:ea typeface="PMingLiU" pitchFamily="18" charset="-120"/>
              </a:rPr>
              <a:t>Horizontal left to right (modern)</a:t>
            </a:r>
            <a:endParaRPr lang="en-US" altLang="en-US" sz="3600" b="1">
              <a:solidFill>
                <a:srgbClr val="D60093"/>
              </a:solidFill>
              <a:ea typeface="PMingLiU" pitchFamily="18" charset="-120"/>
            </a:endParaRPr>
          </a:p>
        </p:txBody>
      </p:sp>
      <p:sp>
        <p:nvSpPr>
          <p:cNvPr id="19" name="Rectangle 18"/>
          <p:cNvSpPr/>
          <p:nvPr/>
        </p:nvSpPr>
        <p:spPr>
          <a:xfrm flipH="1">
            <a:off x="6553200" y="5257800"/>
            <a:ext cx="609600" cy="1042988"/>
          </a:xfrm>
          <a:prstGeom prst="rect">
            <a:avLst/>
          </a:prstGeom>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70000"/>
              </a:lnSpc>
              <a:spcBef>
                <a:spcPct val="50000"/>
              </a:spcBef>
              <a:defRPr/>
            </a:pPr>
            <a:endParaRPr lang="zh-CN" altLang="en-US" b="1">
              <a:solidFill>
                <a:srgbClr val="D60093"/>
              </a:solidFill>
              <a:effectLst>
                <a:outerShdw blurRad="38100" dist="38100" dir="2700000" algn="tl">
                  <a:srgbClr val="000000"/>
                </a:outerShdw>
              </a:effectLst>
              <a:ea typeface="宋体" pitchFamily="2" charset="-122"/>
            </a:endParaRPr>
          </a:p>
          <a:p>
            <a:pPr eaLnBrk="1" hangingPunct="1">
              <a:lnSpc>
                <a:spcPct val="70000"/>
              </a:lnSpc>
              <a:spcBef>
                <a:spcPct val="50000"/>
              </a:spcBef>
              <a:defRPr/>
            </a:pPr>
            <a:r>
              <a:rPr lang="zh-CN" altLang="en-US" sz="3600" b="1">
                <a:solidFill>
                  <a:srgbClr val="D60093"/>
                </a:solidFill>
                <a:effectLst>
                  <a:outerShdw blurRad="38100" dist="38100" dir="2700000" algn="tl">
                    <a:srgbClr val="000000"/>
                  </a:outerShdw>
                </a:effectLst>
                <a:ea typeface="宋体" pitchFamily="2" charset="-122"/>
              </a:rPr>
              <a:t>。</a:t>
            </a:r>
            <a:r>
              <a:rPr lang="zh-CN" altLang="en-US" b="1">
                <a:solidFill>
                  <a:srgbClr val="D60093"/>
                </a:solidFill>
                <a:effectLst>
                  <a:outerShdw blurRad="38100" dist="38100" dir="2700000" algn="tl">
                    <a:srgbClr val="000000"/>
                  </a:outerShdw>
                </a:effectLst>
                <a:ea typeface="宋体" pitchFamily="2" charset="-122"/>
              </a:rPr>
              <a:t> </a:t>
            </a:r>
            <a:endParaRPr lang="en-US" altLang="en-US"/>
          </a:p>
        </p:txBody>
      </p:sp>
    </p:spTree>
  </p:cSld>
  <p:clrMapOvr>
    <a:overrideClrMapping bg1="lt1" tx1="dk1" bg2="lt2" tx2="dk2" accent1="accent1" accent2="accent2" accent3="accent3" accent4="accent4" accent5="accent5" accent6="accent6" hlink="hlink" folHlink="folHlink"/>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6399"/>
                                        </p:tgtEl>
                                        <p:attrNameLst>
                                          <p:attrName>style.visibility</p:attrName>
                                        </p:attrNameLst>
                                      </p:cBhvr>
                                      <p:to>
                                        <p:strVal val="visible"/>
                                      </p:to>
                                    </p:set>
                                    <p:animEffect transition="in" filter="wipe(down)">
                                      <p:cBhvr>
                                        <p:cTn id="7" dur="580">
                                          <p:stCondLst>
                                            <p:cond delay="0"/>
                                          </p:stCondLst>
                                        </p:cTn>
                                        <p:tgtEl>
                                          <p:spTgt spid="16399"/>
                                        </p:tgtEl>
                                      </p:cBhvr>
                                    </p:animEffect>
                                    <p:anim calcmode="lin" valueType="num">
                                      <p:cBhvr>
                                        <p:cTn id="8" dur="1822" tmFilter="0,0; 0.14,0.36; 0.43,0.73; 0.71,0.91; 1.0,1.0">
                                          <p:stCondLst>
                                            <p:cond delay="0"/>
                                          </p:stCondLst>
                                        </p:cTn>
                                        <p:tgtEl>
                                          <p:spTgt spid="163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99"/>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99"/>
                                        </p:tgtEl>
                                      </p:cBhvr>
                                      <p:to x="100000" y="60000"/>
                                    </p:animScale>
                                    <p:animScale>
                                      <p:cBhvr>
                                        <p:cTn id="14" dur="166" decel="50000">
                                          <p:stCondLst>
                                            <p:cond delay="676"/>
                                          </p:stCondLst>
                                        </p:cTn>
                                        <p:tgtEl>
                                          <p:spTgt spid="16399"/>
                                        </p:tgtEl>
                                      </p:cBhvr>
                                      <p:to x="100000" y="100000"/>
                                    </p:animScale>
                                    <p:animScale>
                                      <p:cBhvr>
                                        <p:cTn id="15" dur="26">
                                          <p:stCondLst>
                                            <p:cond delay="1312"/>
                                          </p:stCondLst>
                                        </p:cTn>
                                        <p:tgtEl>
                                          <p:spTgt spid="16399"/>
                                        </p:tgtEl>
                                      </p:cBhvr>
                                      <p:to x="100000" y="80000"/>
                                    </p:animScale>
                                    <p:animScale>
                                      <p:cBhvr>
                                        <p:cTn id="16" dur="166" decel="50000">
                                          <p:stCondLst>
                                            <p:cond delay="1338"/>
                                          </p:stCondLst>
                                        </p:cTn>
                                        <p:tgtEl>
                                          <p:spTgt spid="16399"/>
                                        </p:tgtEl>
                                      </p:cBhvr>
                                      <p:to x="100000" y="100000"/>
                                    </p:animScale>
                                    <p:animScale>
                                      <p:cBhvr>
                                        <p:cTn id="17" dur="26">
                                          <p:stCondLst>
                                            <p:cond delay="1642"/>
                                          </p:stCondLst>
                                        </p:cTn>
                                        <p:tgtEl>
                                          <p:spTgt spid="16399"/>
                                        </p:tgtEl>
                                      </p:cBhvr>
                                      <p:to x="100000" y="90000"/>
                                    </p:animScale>
                                    <p:animScale>
                                      <p:cBhvr>
                                        <p:cTn id="18" dur="166" decel="50000">
                                          <p:stCondLst>
                                            <p:cond delay="1668"/>
                                          </p:stCondLst>
                                        </p:cTn>
                                        <p:tgtEl>
                                          <p:spTgt spid="16399"/>
                                        </p:tgtEl>
                                      </p:cBhvr>
                                      <p:to x="100000" y="100000"/>
                                    </p:animScale>
                                    <p:animScale>
                                      <p:cBhvr>
                                        <p:cTn id="19" dur="26">
                                          <p:stCondLst>
                                            <p:cond delay="1808"/>
                                          </p:stCondLst>
                                        </p:cTn>
                                        <p:tgtEl>
                                          <p:spTgt spid="16399"/>
                                        </p:tgtEl>
                                      </p:cBhvr>
                                      <p:to x="100000" y="95000"/>
                                    </p:animScale>
                                    <p:animScale>
                                      <p:cBhvr>
                                        <p:cTn id="20" dur="166" decel="50000">
                                          <p:stCondLst>
                                            <p:cond delay="1834"/>
                                          </p:stCondLst>
                                        </p:cTn>
                                        <p:tgtEl>
                                          <p:spTgt spid="16399"/>
                                        </p:tgtEl>
                                      </p:cBhvr>
                                      <p:to x="100000" y="100000"/>
                                    </p:animScale>
                                  </p:childTnLst>
                                </p:cTn>
                              </p:par>
                              <p:par>
                                <p:cTn id="21" presetID="53" presetClass="entr" presetSubtype="0" fill="hold" grpId="0" nodeType="withEffect">
                                  <p:stCondLst>
                                    <p:cond delay="1000"/>
                                  </p:stCondLst>
                                  <p:childTnLst>
                                    <p:set>
                                      <p:cBhvr>
                                        <p:cTn id="22" dur="1" fill="hold">
                                          <p:stCondLst>
                                            <p:cond delay="0"/>
                                          </p:stCondLst>
                                        </p:cTn>
                                        <p:tgtEl>
                                          <p:spTgt spid="11267"/>
                                        </p:tgtEl>
                                        <p:attrNameLst>
                                          <p:attrName>style.visibility</p:attrName>
                                        </p:attrNameLst>
                                      </p:cBhvr>
                                      <p:to>
                                        <p:strVal val="visible"/>
                                      </p:to>
                                    </p:set>
                                    <p:anim calcmode="lin" valueType="num">
                                      <p:cBhvr>
                                        <p:cTn id="23" dur="3000" fill="hold"/>
                                        <p:tgtEl>
                                          <p:spTgt spid="11267"/>
                                        </p:tgtEl>
                                        <p:attrNameLst>
                                          <p:attrName>ppt_w</p:attrName>
                                        </p:attrNameLst>
                                      </p:cBhvr>
                                      <p:tavLst>
                                        <p:tav tm="0">
                                          <p:val>
                                            <p:fltVal val="0"/>
                                          </p:val>
                                        </p:tav>
                                        <p:tav tm="100000">
                                          <p:val>
                                            <p:strVal val="#ppt_w"/>
                                          </p:val>
                                        </p:tav>
                                      </p:tavLst>
                                    </p:anim>
                                    <p:anim calcmode="lin" valueType="num">
                                      <p:cBhvr>
                                        <p:cTn id="24" dur="3000" fill="hold"/>
                                        <p:tgtEl>
                                          <p:spTgt spid="11267"/>
                                        </p:tgtEl>
                                        <p:attrNameLst>
                                          <p:attrName>ppt_h</p:attrName>
                                        </p:attrNameLst>
                                      </p:cBhvr>
                                      <p:tavLst>
                                        <p:tav tm="0">
                                          <p:val>
                                            <p:fltVal val="0"/>
                                          </p:val>
                                        </p:tav>
                                        <p:tav tm="100000">
                                          <p:val>
                                            <p:strVal val="#ppt_h"/>
                                          </p:val>
                                        </p:tav>
                                      </p:tavLst>
                                    </p:anim>
                                    <p:animEffect transition="in" filter="fade">
                                      <p:cBhvr>
                                        <p:cTn id="25" dur="3000"/>
                                        <p:tgtEl>
                                          <p:spTgt spid="1126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2"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2000" fill="hold"/>
                                        <p:tgtEl>
                                          <p:spTgt spid="2"/>
                                        </p:tgtEl>
                                        <p:attrNameLst>
                                          <p:attrName>ppt_x</p:attrName>
                                        </p:attrNameLst>
                                      </p:cBhvr>
                                      <p:tavLst>
                                        <p:tav tm="0">
                                          <p:val>
                                            <p:strVal val="1+#ppt_w/2"/>
                                          </p:val>
                                        </p:tav>
                                        <p:tav tm="100000">
                                          <p:val>
                                            <p:strVal val="#ppt_x"/>
                                          </p:val>
                                        </p:tav>
                                      </p:tavLst>
                                    </p:anim>
                                    <p:anim calcmode="lin" valueType="num">
                                      <p:cBhvr additive="base">
                                        <p:cTn id="31" dur="2000" fill="hold"/>
                                        <p:tgtEl>
                                          <p:spTgt spid="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1000"/>
                                  </p:stCondLst>
                                  <p:childTnLst>
                                    <p:set>
                                      <p:cBhvr>
                                        <p:cTn id="33" dur="1" fill="hold">
                                          <p:stCondLst>
                                            <p:cond delay="0"/>
                                          </p:stCondLst>
                                        </p:cTn>
                                        <p:tgtEl>
                                          <p:spTgt spid="15367"/>
                                        </p:tgtEl>
                                        <p:attrNameLst>
                                          <p:attrName>style.visibility</p:attrName>
                                        </p:attrNameLst>
                                      </p:cBhvr>
                                      <p:to>
                                        <p:strVal val="visible"/>
                                      </p:to>
                                    </p:set>
                                    <p:anim calcmode="lin" valueType="num">
                                      <p:cBhvr additive="base">
                                        <p:cTn id="34" dur="1000" fill="hold"/>
                                        <p:tgtEl>
                                          <p:spTgt spid="15367"/>
                                        </p:tgtEl>
                                        <p:attrNameLst>
                                          <p:attrName>ppt_x</p:attrName>
                                        </p:attrNameLst>
                                      </p:cBhvr>
                                      <p:tavLst>
                                        <p:tav tm="0">
                                          <p:val>
                                            <p:strVal val="1+#ppt_w/2"/>
                                          </p:val>
                                        </p:tav>
                                        <p:tav tm="100000">
                                          <p:val>
                                            <p:strVal val="#ppt_x"/>
                                          </p:val>
                                        </p:tav>
                                      </p:tavLst>
                                    </p:anim>
                                    <p:anim calcmode="lin" valueType="num">
                                      <p:cBhvr additive="base">
                                        <p:cTn id="35" dur="1000" fill="hold"/>
                                        <p:tgtEl>
                                          <p:spTgt spid="15367"/>
                                        </p:tgtEl>
                                        <p:attrNameLst>
                                          <p:attrName>ppt_y</p:attrName>
                                        </p:attrNameLst>
                                      </p:cBhvr>
                                      <p:tavLst>
                                        <p:tav tm="0">
                                          <p:val>
                                            <p:strVal val="#ppt_y"/>
                                          </p:val>
                                        </p:tav>
                                        <p:tav tm="100000">
                                          <p:val>
                                            <p:strVal val="#ppt_y"/>
                                          </p:val>
                                        </p:tav>
                                      </p:tavLst>
                                    </p:anim>
                                  </p:childTnLst>
                                </p:cTn>
                              </p:par>
                              <p:par>
                                <p:cTn id="36" presetID="2" presetClass="entr" presetSubtype="1" fill="hold" nodeType="withEffect">
                                  <p:stCondLst>
                                    <p:cond delay="1750"/>
                                  </p:stCondLst>
                                  <p:childTnLst>
                                    <p:set>
                                      <p:cBhvr>
                                        <p:cTn id="37" dur="1" fill="hold">
                                          <p:stCondLst>
                                            <p:cond delay="0"/>
                                          </p:stCondLst>
                                        </p:cTn>
                                        <p:tgtEl>
                                          <p:spTgt spid="15366"/>
                                        </p:tgtEl>
                                        <p:attrNameLst>
                                          <p:attrName>style.visibility</p:attrName>
                                        </p:attrNameLst>
                                      </p:cBhvr>
                                      <p:to>
                                        <p:strVal val="visible"/>
                                      </p:to>
                                    </p:set>
                                    <p:anim calcmode="lin" valueType="num">
                                      <p:cBhvr additive="base">
                                        <p:cTn id="38" dur="1000" fill="hold"/>
                                        <p:tgtEl>
                                          <p:spTgt spid="15366"/>
                                        </p:tgtEl>
                                        <p:attrNameLst>
                                          <p:attrName>ppt_x</p:attrName>
                                        </p:attrNameLst>
                                      </p:cBhvr>
                                      <p:tavLst>
                                        <p:tav tm="0">
                                          <p:val>
                                            <p:strVal val="#ppt_x"/>
                                          </p:val>
                                        </p:tav>
                                        <p:tav tm="100000">
                                          <p:val>
                                            <p:strVal val="#ppt_x"/>
                                          </p:val>
                                        </p:tav>
                                      </p:tavLst>
                                    </p:anim>
                                    <p:anim calcmode="lin" valueType="num">
                                      <p:cBhvr additive="base">
                                        <p:cTn id="39" dur="1000" fill="hold"/>
                                        <p:tgtEl>
                                          <p:spTgt spid="15366"/>
                                        </p:tgtEl>
                                        <p:attrNameLst>
                                          <p:attrName>ppt_y</p:attrName>
                                        </p:attrNameLst>
                                      </p:cBhvr>
                                      <p:tavLst>
                                        <p:tav tm="0">
                                          <p:val>
                                            <p:strVal val="0-#ppt_h/2"/>
                                          </p:val>
                                        </p:tav>
                                        <p:tav tm="100000">
                                          <p:val>
                                            <p:strVal val="#ppt_y"/>
                                          </p:val>
                                        </p:tav>
                                      </p:tavLst>
                                    </p:anim>
                                  </p:childTnLst>
                                </p:cTn>
                              </p:par>
                              <p:par>
                                <p:cTn id="40" presetID="53" presetClass="entr" presetSubtype="0" fill="hold" grpId="0" nodeType="withEffect">
                                  <p:stCondLst>
                                    <p:cond delay="1750"/>
                                  </p:stCondLst>
                                  <p:childTnLst>
                                    <p:set>
                                      <p:cBhvr>
                                        <p:cTn id="41" dur="1" fill="hold">
                                          <p:stCondLst>
                                            <p:cond delay="0"/>
                                          </p:stCondLst>
                                        </p:cTn>
                                        <p:tgtEl>
                                          <p:spTgt spid="15363"/>
                                        </p:tgtEl>
                                        <p:attrNameLst>
                                          <p:attrName>style.visibility</p:attrName>
                                        </p:attrNameLst>
                                      </p:cBhvr>
                                      <p:to>
                                        <p:strVal val="visible"/>
                                      </p:to>
                                    </p:set>
                                    <p:anim calcmode="lin" valueType="num">
                                      <p:cBhvr>
                                        <p:cTn id="42" dur="2000" fill="hold"/>
                                        <p:tgtEl>
                                          <p:spTgt spid="15363"/>
                                        </p:tgtEl>
                                        <p:attrNameLst>
                                          <p:attrName>ppt_w</p:attrName>
                                        </p:attrNameLst>
                                      </p:cBhvr>
                                      <p:tavLst>
                                        <p:tav tm="0">
                                          <p:val>
                                            <p:fltVal val="0"/>
                                          </p:val>
                                        </p:tav>
                                        <p:tav tm="100000">
                                          <p:val>
                                            <p:strVal val="#ppt_w"/>
                                          </p:val>
                                        </p:tav>
                                      </p:tavLst>
                                    </p:anim>
                                    <p:anim calcmode="lin" valueType="num">
                                      <p:cBhvr>
                                        <p:cTn id="43" dur="2000" fill="hold"/>
                                        <p:tgtEl>
                                          <p:spTgt spid="15363"/>
                                        </p:tgtEl>
                                        <p:attrNameLst>
                                          <p:attrName>ppt_h</p:attrName>
                                        </p:attrNameLst>
                                      </p:cBhvr>
                                      <p:tavLst>
                                        <p:tav tm="0">
                                          <p:val>
                                            <p:fltVal val="0"/>
                                          </p:val>
                                        </p:tav>
                                        <p:tav tm="100000">
                                          <p:val>
                                            <p:strVal val="#ppt_h"/>
                                          </p:val>
                                        </p:tav>
                                      </p:tavLst>
                                    </p:anim>
                                    <p:animEffect transition="in" filter="fade">
                                      <p:cBhvr>
                                        <p:cTn id="44" dur="2000"/>
                                        <p:tgtEl>
                                          <p:spTgt spid="15363"/>
                                        </p:tgtEl>
                                      </p:cBhvr>
                                    </p:animEffect>
                                  </p:childTnLst>
                                </p:cTn>
                              </p:par>
                              <p:par>
                                <p:cTn id="45" presetID="10" presetClass="entr" presetSubtype="0" fill="hold" grpId="0" nodeType="withEffect">
                                  <p:stCondLst>
                                    <p:cond delay="200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childTnLst>
                                </p:cTn>
                              </p:par>
                              <p:par>
                                <p:cTn id="48" presetID="2" presetClass="entr" presetSubtype="2" fill="hold" grpId="0" nodeType="withEffect">
                                  <p:stCondLst>
                                    <p:cond delay="0"/>
                                  </p:stCondLst>
                                  <p:childTnLst>
                                    <p:set>
                                      <p:cBhvr>
                                        <p:cTn id="49" dur="1" fill="hold">
                                          <p:stCondLst>
                                            <p:cond delay="0"/>
                                          </p:stCondLst>
                                        </p:cTn>
                                        <p:tgtEl>
                                          <p:spTgt spid="15374"/>
                                        </p:tgtEl>
                                        <p:attrNameLst>
                                          <p:attrName>style.visibility</p:attrName>
                                        </p:attrNameLst>
                                      </p:cBhvr>
                                      <p:to>
                                        <p:strVal val="visible"/>
                                      </p:to>
                                    </p:set>
                                    <p:anim calcmode="lin" valueType="num">
                                      <p:cBhvr additive="base">
                                        <p:cTn id="50" dur="2000" fill="hold"/>
                                        <p:tgtEl>
                                          <p:spTgt spid="15374"/>
                                        </p:tgtEl>
                                        <p:attrNameLst>
                                          <p:attrName>ppt_x</p:attrName>
                                        </p:attrNameLst>
                                      </p:cBhvr>
                                      <p:tavLst>
                                        <p:tav tm="0">
                                          <p:val>
                                            <p:strVal val="1+#ppt_w/2"/>
                                          </p:val>
                                        </p:tav>
                                        <p:tav tm="100000">
                                          <p:val>
                                            <p:strVal val="#ppt_x"/>
                                          </p:val>
                                        </p:tav>
                                      </p:tavLst>
                                    </p:anim>
                                    <p:anim calcmode="lin" valueType="num">
                                      <p:cBhvr additive="base">
                                        <p:cTn id="51" dur="2000" fill="hold"/>
                                        <p:tgtEl>
                                          <p:spTgt spid="1537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1000"/>
                                  </p:stCondLst>
                                  <p:childTnLst>
                                    <p:set>
                                      <p:cBhvr>
                                        <p:cTn id="53" dur="1" fill="hold">
                                          <p:stCondLst>
                                            <p:cond delay="0"/>
                                          </p:stCondLst>
                                        </p:cTn>
                                        <p:tgtEl>
                                          <p:spTgt spid="15370"/>
                                        </p:tgtEl>
                                        <p:attrNameLst>
                                          <p:attrName>style.visibility</p:attrName>
                                        </p:attrNameLst>
                                      </p:cBhvr>
                                      <p:to>
                                        <p:strVal val="visible"/>
                                      </p:to>
                                    </p:set>
                                    <p:anim calcmode="lin" valueType="num">
                                      <p:cBhvr additive="base">
                                        <p:cTn id="54" dur="1000" fill="hold"/>
                                        <p:tgtEl>
                                          <p:spTgt spid="15370"/>
                                        </p:tgtEl>
                                        <p:attrNameLst>
                                          <p:attrName>ppt_x</p:attrName>
                                        </p:attrNameLst>
                                      </p:cBhvr>
                                      <p:tavLst>
                                        <p:tav tm="0">
                                          <p:val>
                                            <p:strVal val="1+#ppt_w/2"/>
                                          </p:val>
                                        </p:tav>
                                        <p:tav tm="100000">
                                          <p:val>
                                            <p:strVal val="#ppt_x"/>
                                          </p:val>
                                        </p:tav>
                                      </p:tavLst>
                                    </p:anim>
                                    <p:anim calcmode="lin" valueType="num">
                                      <p:cBhvr additive="base">
                                        <p:cTn id="55" dur="1000" fill="hold"/>
                                        <p:tgtEl>
                                          <p:spTgt spid="15370"/>
                                        </p:tgtEl>
                                        <p:attrNameLst>
                                          <p:attrName>ppt_y</p:attrName>
                                        </p:attrNameLst>
                                      </p:cBhvr>
                                      <p:tavLst>
                                        <p:tav tm="0">
                                          <p:val>
                                            <p:strVal val="#ppt_y"/>
                                          </p:val>
                                        </p:tav>
                                        <p:tav tm="100000">
                                          <p:val>
                                            <p:strVal val="#ppt_y"/>
                                          </p:val>
                                        </p:tav>
                                      </p:tavLst>
                                    </p:anim>
                                  </p:childTnLst>
                                </p:cTn>
                              </p:par>
                              <p:par>
                                <p:cTn id="56" presetID="53" presetClass="entr" presetSubtype="0" fill="hold" grpId="0" nodeType="withEffect">
                                  <p:stCondLst>
                                    <p:cond delay="750"/>
                                  </p:stCondLst>
                                  <p:childTnLst>
                                    <p:set>
                                      <p:cBhvr>
                                        <p:cTn id="57" dur="1" fill="hold">
                                          <p:stCondLst>
                                            <p:cond delay="0"/>
                                          </p:stCondLst>
                                        </p:cTn>
                                        <p:tgtEl>
                                          <p:spTgt spid="15369"/>
                                        </p:tgtEl>
                                        <p:attrNameLst>
                                          <p:attrName>style.visibility</p:attrName>
                                        </p:attrNameLst>
                                      </p:cBhvr>
                                      <p:to>
                                        <p:strVal val="visible"/>
                                      </p:to>
                                    </p:set>
                                    <p:anim calcmode="lin" valueType="num">
                                      <p:cBhvr>
                                        <p:cTn id="58" dur="2000" fill="hold"/>
                                        <p:tgtEl>
                                          <p:spTgt spid="15369"/>
                                        </p:tgtEl>
                                        <p:attrNameLst>
                                          <p:attrName>ppt_w</p:attrName>
                                        </p:attrNameLst>
                                      </p:cBhvr>
                                      <p:tavLst>
                                        <p:tav tm="0">
                                          <p:val>
                                            <p:fltVal val="0"/>
                                          </p:val>
                                        </p:tav>
                                        <p:tav tm="100000">
                                          <p:val>
                                            <p:strVal val="#ppt_w"/>
                                          </p:val>
                                        </p:tav>
                                      </p:tavLst>
                                    </p:anim>
                                    <p:anim calcmode="lin" valueType="num">
                                      <p:cBhvr>
                                        <p:cTn id="59" dur="2000" fill="hold"/>
                                        <p:tgtEl>
                                          <p:spTgt spid="15369"/>
                                        </p:tgtEl>
                                        <p:attrNameLst>
                                          <p:attrName>ppt_h</p:attrName>
                                        </p:attrNameLst>
                                      </p:cBhvr>
                                      <p:tavLst>
                                        <p:tav tm="0">
                                          <p:val>
                                            <p:fltVal val="0"/>
                                          </p:val>
                                        </p:tav>
                                        <p:tav tm="100000">
                                          <p:val>
                                            <p:strVal val="#ppt_h"/>
                                          </p:val>
                                        </p:tav>
                                      </p:tavLst>
                                    </p:anim>
                                    <p:animEffect transition="in" filter="fade">
                                      <p:cBhvr>
                                        <p:cTn id="60" dur="2000"/>
                                        <p:tgtEl>
                                          <p:spTgt spid="15369"/>
                                        </p:tgtEl>
                                      </p:cBhvr>
                                    </p:animEffect>
                                  </p:childTnLst>
                                </p:cTn>
                              </p:par>
                              <p:par>
                                <p:cTn id="61" presetID="2" presetClass="entr" presetSubtype="8"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2000" fill="hold"/>
                                        <p:tgtEl>
                                          <p:spTgt spid="3"/>
                                        </p:tgtEl>
                                        <p:attrNameLst>
                                          <p:attrName>ppt_x</p:attrName>
                                        </p:attrNameLst>
                                      </p:cBhvr>
                                      <p:tavLst>
                                        <p:tav tm="0">
                                          <p:val>
                                            <p:strVal val="0-#ppt_w/2"/>
                                          </p:val>
                                        </p:tav>
                                        <p:tav tm="100000">
                                          <p:val>
                                            <p:strVal val="#ppt_x"/>
                                          </p:val>
                                        </p:tav>
                                      </p:tavLst>
                                    </p:anim>
                                    <p:anim calcmode="lin" valueType="num">
                                      <p:cBhvr additive="base">
                                        <p:cTn id="64" dur="2000" fill="hold"/>
                                        <p:tgtEl>
                                          <p:spTgt spid="3"/>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1000"/>
                                  </p:stCondLst>
                                  <p:childTnLst>
                                    <p:set>
                                      <p:cBhvr>
                                        <p:cTn id="66" dur="1" fill="hold">
                                          <p:stCondLst>
                                            <p:cond delay="0"/>
                                          </p:stCondLst>
                                        </p:cTn>
                                        <p:tgtEl>
                                          <p:spTgt spid="15365"/>
                                        </p:tgtEl>
                                        <p:attrNameLst>
                                          <p:attrName>style.visibility</p:attrName>
                                        </p:attrNameLst>
                                      </p:cBhvr>
                                      <p:to>
                                        <p:strVal val="visible"/>
                                      </p:to>
                                    </p:set>
                                    <p:anim calcmode="lin" valueType="num">
                                      <p:cBhvr additive="base">
                                        <p:cTn id="67" dur="1000" fill="hold"/>
                                        <p:tgtEl>
                                          <p:spTgt spid="15365"/>
                                        </p:tgtEl>
                                        <p:attrNameLst>
                                          <p:attrName>ppt_x</p:attrName>
                                        </p:attrNameLst>
                                      </p:cBhvr>
                                      <p:tavLst>
                                        <p:tav tm="0">
                                          <p:val>
                                            <p:strVal val="0-#ppt_w/2"/>
                                          </p:val>
                                        </p:tav>
                                        <p:tav tm="100000">
                                          <p:val>
                                            <p:strVal val="#ppt_x"/>
                                          </p:val>
                                        </p:tav>
                                      </p:tavLst>
                                    </p:anim>
                                    <p:anim calcmode="lin" valueType="num">
                                      <p:cBhvr additive="base">
                                        <p:cTn id="68" dur="1000" fill="hold"/>
                                        <p:tgtEl>
                                          <p:spTgt spid="15365"/>
                                        </p:tgtEl>
                                        <p:attrNameLst>
                                          <p:attrName>ppt_y</p:attrName>
                                        </p:attrNameLst>
                                      </p:cBhvr>
                                      <p:tavLst>
                                        <p:tav tm="0">
                                          <p:val>
                                            <p:strVal val="#ppt_y"/>
                                          </p:val>
                                        </p:tav>
                                        <p:tav tm="100000">
                                          <p:val>
                                            <p:strVal val="#ppt_y"/>
                                          </p:val>
                                        </p:tav>
                                      </p:tavLst>
                                    </p:anim>
                                  </p:childTnLst>
                                </p:cTn>
                              </p:par>
                              <p:par>
                                <p:cTn id="69" presetID="53" presetClass="entr" presetSubtype="0" fill="hold" grpId="0" nodeType="withEffect">
                                  <p:stCondLst>
                                    <p:cond delay="750"/>
                                  </p:stCondLst>
                                  <p:childTnLst>
                                    <p:set>
                                      <p:cBhvr>
                                        <p:cTn id="70" dur="1" fill="hold">
                                          <p:stCondLst>
                                            <p:cond delay="0"/>
                                          </p:stCondLst>
                                        </p:cTn>
                                        <p:tgtEl>
                                          <p:spTgt spid="15364"/>
                                        </p:tgtEl>
                                        <p:attrNameLst>
                                          <p:attrName>style.visibility</p:attrName>
                                        </p:attrNameLst>
                                      </p:cBhvr>
                                      <p:to>
                                        <p:strVal val="visible"/>
                                      </p:to>
                                    </p:set>
                                    <p:anim calcmode="lin" valueType="num">
                                      <p:cBhvr>
                                        <p:cTn id="71" dur="2000" fill="hold"/>
                                        <p:tgtEl>
                                          <p:spTgt spid="15364"/>
                                        </p:tgtEl>
                                        <p:attrNameLst>
                                          <p:attrName>ppt_w</p:attrName>
                                        </p:attrNameLst>
                                      </p:cBhvr>
                                      <p:tavLst>
                                        <p:tav tm="0">
                                          <p:val>
                                            <p:fltVal val="0"/>
                                          </p:val>
                                        </p:tav>
                                        <p:tav tm="100000">
                                          <p:val>
                                            <p:strVal val="#ppt_w"/>
                                          </p:val>
                                        </p:tav>
                                      </p:tavLst>
                                    </p:anim>
                                    <p:anim calcmode="lin" valueType="num">
                                      <p:cBhvr>
                                        <p:cTn id="72" dur="2000" fill="hold"/>
                                        <p:tgtEl>
                                          <p:spTgt spid="15364"/>
                                        </p:tgtEl>
                                        <p:attrNameLst>
                                          <p:attrName>ppt_h</p:attrName>
                                        </p:attrNameLst>
                                      </p:cBhvr>
                                      <p:tavLst>
                                        <p:tav tm="0">
                                          <p:val>
                                            <p:fltVal val="0"/>
                                          </p:val>
                                        </p:tav>
                                        <p:tav tm="100000">
                                          <p:val>
                                            <p:strVal val="#ppt_h"/>
                                          </p:val>
                                        </p:tav>
                                      </p:tavLst>
                                    </p:anim>
                                    <p:animEffect transition="in" filter="fade">
                                      <p:cBhvr>
                                        <p:cTn id="73"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5374" grpId="0"/>
      <p:bldP spid="15363" grpId="0"/>
      <p:bldP spid="15369" grpId="0"/>
      <p:bldP spid="15364" grpId="0"/>
      <p:bldP spid="2" grpId="0"/>
      <p:bldP spid="3"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6"/>
          <p:cNvSpPr txBox="1">
            <a:spLocks noChangeArrowheads="1"/>
          </p:cNvSpPr>
          <p:nvPr/>
        </p:nvSpPr>
        <p:spPr bwMode="auto">
          <a:xfrm>
            <a:off x="5105400" y="1219200"/>
            <a:ext cx="1752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zh-CN" altLang="en-US" sz="9600" b="1">
                <a:ea typeface="宋体" panose="02010600030101010101" pitchFamily="2" charset="-122"/>
              </a:rPr>
              <a:t>  </a:t>
            </a:r>
            <a:r>
              <a:rPr lang="ja-JP" altLang="en-US" sz="9600" b="1">
                <a:solidFill>
                  <a:srgbClr val="FF0000"/>
                </a:solidFill>
                <a:ea typeface="宋体" panose="02010600030101010101" pitchFamily="2" charset="-122"/>
              </a:rPr>
              <a:t>一</a:t>
            </a:r>
            <a:endParaRPr lang="zh-CN" altLang="en-US" sz="9600" b="1">
              <a:solidFill>
                <a:srgbClr val="FF0000"/>
              </a:solidFill>
              <a:ea typeface="宋体" panose="02010600030101010101" pitchFamily="2" charset="-122"/>
            </a:endParaRPr>
          </a:p>
        </p:txBody>
      </p:sp>
      <p:sp>
        <p:nvSpPr>
          <p:cNvPr id="7172" name="Rectangle 4"/>
          <p:cNvSpPr>
            <a:spLocks noChangeArrowheads="1"/>
          </p:cNvSpPr>
          <p:nvPr/>
        </p:nvSpPr>
        <p:spPr bwMode="auto">
          <a:xfrm>
            <a:off x="0" y="2971800"/>
            <a:ext cx="9144000" cy="3276600"/>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defRPr/>
            </a:pPr>
            <a:r>
              <a:rPr lang="en-US" altLang="zh-CN" sz="3200" b="1">
                <a:solidFill>
                  <a:srgbClr val="990000"/>
                </a:solidFill>
                <a:ea typeface="宋体" pitchFamily="2" charset="-122"/>
              </a:rPr>
              <a:t>   </a:t>
            </a:r>
          </a:p>
          <a:p>
            <a:pPr eaLnBrk="1" hangingPunct="1">
              <a:spcBef>
                <a:spcPct val="20000"/>
              </a:spcBef>
              <a:defRPr/>
            </a:pPr>
            <a:r>
              <a:rPr lang="en-US" altLang="zh-CN" sz="3200" b="1">
                <a:solidFill>
                  <a:srgbClr val="990000"/>
                </a:solidFill>
                <a:ea typeface="宋体" pitchFamily="2" charset="-122"/>
              </a:rPr>
              <a:t>   	</a:t>
            </a:r>
            <a:r>
              <a:rPr lang="en-US" altLang="zh-CN" sz="3200" b="1">
                <a:solidFill>
                  <a:srgbClr val="D62C2A"/>
                </a:solidFill>
                <a:effectLst>
                  <a:outerShdw blurRad="38100" dist="38100" dir="2700000" algn="tl">
                    <a:srgbClr val="C0C0C0"/>
                  </a:outerShdw>
                </a:effectLst>
                <a:latin typeface="Helvetica Neue Light" pitchFamily="-65" charset="0"/>
                <a:ea typeface="宋体" pitchFamily="2" charset="-122"/>
              </a:rPr>
              <a:t>	</a:t>
            </a:r>
            <a:r>
              <a:rPr lang="en-US" altLang="en-US" sz="3200" b="1">
                <a:solidFill>
                  <a:schemeClr val="folHlink"/>
                </a:solidFill>
                <a:effectLst>
                  <a:outerShdw blurRad="38100" dist="38100" dir="2700000" algn="tl">
                    <a:srgbClr val="C0C0C0"/>
                  </a:outerShdw>
                </a:effectLst>
                <a:latin typeface="Helvetica Neue Light" pitchFamily="-65" charset="0"/>
              </a:rPr>
              <a:t>Chinese is written using stroke order, with a stroke defined as the single motion of a pen.  The simplest character has just 1 stroke, while the most complex so far has 57!  The average character has 9.8 strokes.</a:t>
            </a:r>
            <a:endParaRPr lang="en-US" altLang="en-US" sz="3200" b="1">
              <a:solidFill>
                <a:schemeClr val="folHlink"/>
              </a:solidFill>
            </a:endParaRPr>
          </a:p>
        </p:txBody>
      </p:sp>
      <p:pic>
        <p:nvPicPr>
          <p:cNvPr id="17415" name="Picture 7" descr="stroke order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609600"/>
            <a:ext cx="2617788"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NMLCHineseslide4.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4495800" y="70104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19" fill="hold"/>
                                        <p:tgtEl>
                                          <p:spTgt spid="17416"/>
                                        </p:tgtEl>
                                      </p:cBhvr>
                                    </p:cmd>
                                  </p:childTnLst>
                                </p:cTn>
                              </p:par>
                              <p:par>
                                <p:cTn id="7" presetID="10" presetClass="entr" presetSubtype="0" fill="hold" grpId="0" nodeType="withEffect">
                                  <p:stCondLst>
                                    <p:cond delay="0"/>
                                  </p:stCondLst>
                                  <p:iterate type="wd">
                                    <p:tmPct val="10000"/>
                                  </p:iterate>
                                  <p:childTnLst>
                                    <p:set>
                                      <p:cBhvr>
                                        <p:cTn id="8" dur="1" fill="hold">
                                          <p:stCondLst>
                                            <p:cond delay="0"/>
                                          </p:stCondLst>
                                        </p:cTn>
                                        <p:tgtEl>
                                          <p:spTgt spid="7172">
                                            <p:txEl>
                                              <p:pRg st="1" end="1"/>
                                            </p:txEl>
                                          </p:spTgt>
                                        </p:tgtEl>
                                        <p:attrNameLst>
                                          <p:attrName>style.visibility</p:attrName>
                                        </p:attrNameLst>
                                      </p:cBhvr>
                                      <p:to>
                                        <p:strVal val="visible"/>
                                      </p:to>
                                    </p:set>
                                    <p:animEffect transition="in" filter="fade">
                                      <p:cBhvr>
                                        <p:cTn id="9" dur="3200"/>
                                        <p:tgtEl>
                                          <p:spTgt spid="7172">
                                            <p:txEl>
                                              <p:pRg st="1" end="1"/>
                                            </p:txEl>
                                          </p:spTgt>
                                        </p:tgtEl>
                                      </p:cBhvr>
                                    </p:animEffect>
                                  </p:childTnLst>
                                </p:cTn>
                              </p:par>
                              <p:par>
                                <p:cTn id="10" presetID="53" presetClass="entr" presetSubtype="0" fill="hold" grpId="0" nodeType="withEffect">
                                  <p:stCondLst>
                                    <p:cond delay="8000"/>
                                  </p:stCondLst>
                                  <p:childTnLst>
                                    <p:set>
                                      <p:cBhvr>
                                        <p:cTn id="11" dur="1" fill="hold">
                                          <p:stCondLst>
                                            <p:cond delay="0"/>
                                          </p:stCondLst>
                                        </p:cTn>
                                        <p:tgtEl>
                                          <p:spTgt spid="17411"/>
                                        </p:tgtEl>
                                        <p:attrNameLst>
                                          <p:attrName>style.visibility</p:attrName>
                                        </p:attrNameLst>
                                      </p:cBhvr>
                                      <p:to>
                                        <p:strVal val="visible"/>
                                      </p:to>
                                    </p:set>
                                    <p:anim calcmode="lin" valueType="num">
                                      <p:cBhvr>
                                        <p:cTn id="12" dur="3000" fill="hold"/>
                                        <p:tgtEl>
                                          <p:spTgt spid="17411"/>
                                        </p:tgtEl>
                                        <p:attrNameLst>
                                          <p:attrName>ppt_w</p:attrName>
                                        </p:attrNameLst>
                                      </p:cBhvr>
                                      <p:tavLst>
                                        <p:tav tm="0">
                                          <p:val>
                                            <p:fltVal val="0"/>
                                          </p:val>
                                        </p:tav>
                                        <p:tav tm="100000">
                                          <p:val>
                                            <p:strVal val="#ppt_w"/>
                                          </p:val>
                                        </p:tav>
                                      </p:tavLst>
                                    </p:anim>
                                    <p:anim calcmode="lin" valueType="num">
                                      <p:cBhvr>
                                        <p:cTn id="13" dur="3000" fill="hold"/>
                                        <p:tgtEl>
                                          <p:spTgt spid="17411"/>
                                        </p:tgtEl>
                                        <p:attrNameLst>
                                          <p:attrName>ppt_h</p:attrName>
                                        </p:attrNameLst>
                                      </p:cBhvr>
                                      <p:tavLst>
                                        <p:tav tm="0">
                                          <p:val>
                                            <p:fltVal val="0"/>
                                          </p:val>
                                        </p:tav>
                                        <p:tav tm="100000">
                                          <p:val>
                                            <p:strVal val="#ppt_h"/>
                                          </p:val>
                                        </p:tav>
                                      </p:tavLst>
                                    </p:anim>
                                    <p:animEffect transition="in" filter="fade">
                                      <p:cBhvr>
                                        <p:cTn id="14" dur="3000"/>
                                        <p:tgtEl>
                                          <p:spTgt spid="17411"/>
                                        </p:tgtEl>
                                      </p:cBhvr>
                                    </p:animEffect>
                                  </p:childTnLst>
                                </p:cTn>
                              </p:par>
                              <p:par>
                                <p:cTn id="15" presetID="53" presetClass="entr" presetSubtype="0" fill="hold" nodeType="withEffect">
                                  <p:stCondLst>
                                    <p:cond delay="12000"/>
                                  </p:stCondLst>
                                  <p:childTnLst>
                                    <p:set>
                                      <p:cBhvr>
                                        <p:cTn id="16" dur="1" fill="hold">
                                          <p:stCondLst>
                                            <p:cond delay="0"/>
                                          </p:stCondLst>
                                        </p:cTn>
                                        <p:tgtEl>
                                          <p:spTgt spid="17415"/>
                                        </p:tgtEl>
                                        <p:attrNameLst>
                                          <p:attrName>style.visibility</p:attrName>
                                        </p:attrNameLst>
                                      </p:cBhvr>
                                      <p:to>
                                        <p:strVal val="visible"/>
                                      </p:to>
                                    </p:set>
                                    <p:anim calcmode="lin" valueType="num">
                                      <p:cBhvr>
                                        <p:cTn id="17" dur="3000" fill="hold"/>
                                        <p:tgtEl>
                                          <p:spTgt spid="17415"/>
                                        </p:tgtEl>
                                        <p:attrNameLst>
                                          <p:attrName>ppt_w</p:attrName>
                                        </p:attrNameLst>
                                      </p:cBhvr>
                                      <p:tavLst>
                                        <p:tav tm="0">
                                          <p:val>
                                            <p:fltVal val="0"/>
                                          </p:val>
                                        </p:tav>
                                        <p:tav tm="100000">
                                          <p:val>
                                            <p:strVal val="#ppt_w"/>
                                          </p:val>
                                        </p:tav>
                                      </p:tavLst>
                                    </p:anim>
                                    <p:anim calcmode="lin" valueType="num">
                                      <p:cBhvr>
                                        <p:cTn id="18" dur="3000" fill="hold"/>
                                        <p:tgtEl>
                                          <p:spTgt spid="17415"/>
                                        </p:tgtEl>
                                        <p:attrNameLst>
                                          <p:attrName>ppt_h</p:attrName>
                                        </p:attrNameLst>
                                      </p:cBhvr>
                                      <p:tavLst>
                                        <p:tav tm="0">
                                          <p:val>
                                            <p:fltVal val="0"/>
                                          </p:val>
                                        </p:tav>
                                        <p:tav tm="100000">
                                          <p:val>
                                            <p:strVal val="#ppt_h"/>
                                          </p:val>
                                        </p:tav>
                                      </p:tavLst>
                                    </p:anim>
                                    <p:animEffect transition="in" filter="fade">
                                      <p:cBhvr>
                                        <p:cTn id="19" dur="3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7416"/>
                </p:tgtEl>
              </p:cMediaNode>
            </p:audio>
          </p:childTnLst>
        </p:cTn>
      </p:par>
    </p:tnLst>
    <p:bldLst>
      <p:bldP spid="17411" grpId="0"/>
      <p:bldP spid="717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8"/>
          <p:cNvSpPr>
            <a:spLocks noChangeArrowheads="1"/>
          </p:cNvSpPr>
          <p:nvPr/>
        </p:nvSpPr>
        <p:spPr bwMode="auto">
          <a:xfrm>
            <a:off x="228600" y="152400"/>
            <a:ext cx="10515600" cy="822325"/>
          </a:xfrm>
          <a:prstGeom prst="rect">
            <a:avLst/>
          </a:prstGeom>
          <a:noFill/>
          <a:ln w="9525">
            <a:no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zh-CN" b="1">
                <a:solidFill>
                  <a:srgbClr val="9F0000"/>
                </a:solidFill>
                <a:effectLst>
                  <a:outerShdw blurRad="38100" dist="38100" dir="2700000" algn="tl">
                    <a:srgbClr val="C0C0C0"/>
                  </a:outerShdw>
                </a:effectLst>
                <a:latin typeface="Helvetica Neue Light" pitchFamily="-65" charset="0"/>
                <a:ea typeface="宋体" pitchFamily="2" charset="-122"/>
              </a:rPr>
              <a:t>DO YOU KNOW THE NAMES OF THE STROKES BELOW? </a:t>
            </a:r>
          </a:p>
          <a:p>
            <a:pPr eaLnBrk="1" hangingPunct="1">
              <a:defRPr/>
            </a:pPr>
            <a:r>
              <a:rPr lang="en-US" altLang="zh-CN" b="1">
                <a:solidFill>
                  <a:srgbClr val="9F0000"/>
                </a:solidFill>
                <a:effectLst>
                  <a:outerShdw blurRad="38100" dist="38100" dir="2700000" algn="tl">
                    <a:srgbClr val="C0C0C0"/>
                  </a:outerShdw>
                </a:effectLst>
                <a:latin typeface="Helvetica Neue Light" pitchFamily="-65" charset="0"/>
                <a:ea typeface="宋体" pitchFamily="2" charset="-122"/>
              </a:rPr>
              <a:t>Can you read or write them properly?</a:t>
            </a:r>
            <a:endParaRPr lang="zh-CN" altLang="en-US" sz="2800" b="1">
              <a:latin typeface="Helvetica Neue Light" pitchFamily="-65" charset="0"/>
              <a:ea typeface="宋体" pitchFamily="2" charset="-122"/>
            </a:endParaRPr>
          </a:p>
        </p:txBody>
      </p:sp>
      <p:pic>
        <p:nvPicPr>
          <p:cNvPr id="1843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90600"/>
            <a:ext cx="33528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NMLCHineseslide5.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685800" y="6248400"/>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NMLCHineseslide5.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4267200" y="71628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8"/>
          <p:cNvSpPr txBox="1">
            <a:spLocks noChangeArrowheads="1"/>
          </p:cNvSpPr>
          <p:nvPr/>
        </p:nvSpPr>
        <p:spPr bwMode="auto">
          <a:xfrm>
            <a:off x="5638800" y="1143000"/>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rgbClr val="A50021"/>
                </a:solidFill>
                <a:latin typeface="Helvetica Neue Light" pitchFamily="-65" charset="0"/>
              </a:rPr>
              <a:t>1.Dot</a:t>
            </a:r>
            <a:endParaRPr lang="en-US" altLang="en-US" sz="2000">
              <a:solidFill>
                <a:srgbClr val="18902F"/>
              </a:solidFill>
              <a:latin typeface="Helvetica Neue Light" pitchFamily="-65" charset="0"/>
            </a:endParaRPr>
          </a:p>
        </p:txBody>
      </p:sp>
      <p:sp>
        <p:nvSpPr>
          <p:cNvPr id="18441" name="Text Box 9"/>
          <p:cNvSpPr txBox="1">
            <a:spLocks noChangeArrowheads="1"/>
          </p:cNvSpPr>
          <p:nvPr/>
        </p:nvSpPr>
        <p:spPr bwMode="auto">
          <a:xfrm>
            <a:off x="5638800" y="16002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rgbClr val="A50021"/>
                </a:solidFill>
                <a:latin typeface="Helvetica Neue Light" pitchFamily="-65" charset="0"/>
              </a:rPr>
              <a:t>2.Horizontal</a:t>
            </a:r>
            <a:endParaRPr lang="en-US" altLang="en-US" sz="2000"/>
          </a:p>
        </p:txBody>
      </p:sp>
      <p:sp>
        <p:nvSpPr>
          <p:cNvPr id="18442" name="Text Box 10"/>
          <p:cNvSpPr txBox="1">
            <a:spLocks noChangeArrowheads="1"/>
          </p:cNvSpPr>
          <p:nvPr/>
        </p:nvSpPr>
        <p:spPr bwMode="auto">
          <a:xfrm>
            <a:off x="5638800" y="20574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rgbClr val="A50021"/>
                </a:solidFill>
                <a:latin typeface="Helvetica Neue Light" pitchFamily="-65" charset="0"/>
              </a:rPr>
              <a:t>3.Vertical</a:t>
            </a:r>
            <a:endParaRPr lang="en-US" altLang="en-US" sz="2000"/>
          </a:p>
        </p:txBody>
      </p:sp>
      <p:sp>
        <p:nvSpPr>
          <p:cNvPr id="18443" name="Text Box 11"/>
          <p:cNvSpPr txBox="1">
            <a:spLocks noChangeArrowheads="1"/>
          </p:cNvSpPr>
          <p:nvPr/>
        </p:nvSpPr>
        <p:spPr bwMode="auto">
          <a:xfrm>
            <a:off x="5638800" y="25908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rgbClr val="A50021"/>
                </a:solidFill>
                <a:latin typeface="Helvetica Neue Light" pitchFamily="-65" charset="0"/>
              </a:rPr>
              <a:t>4.Downward Left</a:t>
            </a:r>
            <a:endParaRPr lang="en-US" altLang="en-US" sz="2000"/>
          </a:p>
        </p:txBody>
      </p:sp>
      <p:sp>
        <p:nvSpPr>
          <p:cNvPr id="18444" name="Text Box 12"/>
          <p:cNvSpPr txBox="1">
            <a:spLocks noChangeArrowheads="1"/>
          </p:cNvSpPr>
          <p:nvPr/>
        </p:nvSpPr>
        <p:spPr bwMode="auto">
          <a:xfrm>
            <a:off x="5638800" y="30480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rgbClr val="A50021"/>
                </a:solidFill>
                <a:latin typeface="Helvetica Neue Light" pitchFamily="-65" charset="0"/>
              </a:rPr>
              <a:t>5.Downward Right</a:t>
            </a:r>
            <a:endParaRPr lang="en-US" altLang="en-US" sz="2000"/>
          </a:p>
        </p:txBody>
      </p:sp>
      <p:sp>
        <p:nvSpPr>
          <p:cNvPr id="18445" name="Text Box 13"/>
          <p:cNvSpPr txBox="1">
            <a:spLocks noChangeArrowheads="1"/>
          </p:cNvSpPr>
          <p:nvPr/>
        </p:nvSpPr>
        <p:spPr bwMode="auto">
          <a:xfrm>
            <a:off x="5638800" y="35814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rgbClr val="A50021"/>
                </a:solidFill>
                <a:latin typeface="Helvetica Neue Light" pitchFamily="-65" charset="0"/>
              </a:rPr>
              <a:t>6.Upward</a:t>
            </a:r>
            <a:endParaRPr lang="en-US" altLang="en-US" sz="2000"/>
          </a:p>
        </p:txBody>
      </p:sp>
      <p:sp>
        <p:nvSpPr>
          <p:cNvPr id="18446" name="Text Box 14"/>
          <p:cNvSpPr txBox="1">
            <a:spLocks noChangeArrowheads="1"/>
          </p:cNvSpPr>
          <p:nvPr/>
        </p:nvSpPr>
        <p:spPr bwMode="auto">
          <a:xfrm>
            <a:off x="5638800" y="40386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rgbClr val="A50021"/>
                </a:solidFill>
                <a:latin typeface="Helvetica Neue Light" pitchFamily="-65" charset="0"/>
              </a:rPr>
              <a:t>7.Horizontal Hook</a:t>
            </a:r>
            <a:endParaRPr lang="en-US" altLang="en-US" sz="2000"/>
          </a:p>
        </p:txBody>
      </p:sp>
      <p:sp>
        <p:nvSpPr>
          <p:cNvPr id="18447" name="Text Box 15"/>
          <p:cNvSpPr txBox="1">
            <a:spLocks noChangeArrowheads="1"/>
          </p:cNvSpPr>
          <p:nvPr/>
        </p:nvSpPr>
        <p:spPr bwMode="auto">
          <a:xfrm>
            <a:off x="5638800" y="457200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rgbClr val="A50021"/>
                </a:solidFill>
                <a:latin typeface="Helvetica Neue Light" pitchFamily="-65" charset="0"/>
              </a:rPr>
              <a:t>8.Vertical Hook</a:t>
            </a:r>
            <a:endParaRPr lang="en-US" altLang="en-US" sz="2000"/>
          </a:p>
        </p:txBody>
      </p:sp>
      <p:sp>
        <p:nvSpPr>
          <p:cNvPr id="18448" name="Text Box 16"/>
          <p:cNvSpPr txBox="1">
            <a:spLocks noChangeArrowheads="1"/>
          </p:cNvSpPr>
          <p:nvPr/>
        </p:nvSpPr>
        <p:spPr bwMode="auto">
          <a:xfrm>
            <a:off x="5638800" y="51054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rgbClr val="A50021"/>
                </a:solidFill>
                <a:latin typeface="Helvetica Neue Light" pitchFamily="-65" charset="0"/>
              </a:rPr>
              <a:t>9.Slanted Hook</a:t>
            </a:r>
            <a:endParaRPr lang="en-US" altLang="en-US" sz="2000"/>
          </a:p>
        </p:txBody>
      </p:sp>
      <p:sp>
        <p:nvSpPr>
          <p:cNvPr id="18449" name="Text Box 17"/>
          <p:cNvSpPr txBox="1">
            <a:spLocks noChangeArrowheads="1"/>
          </p:cNvSpPr>
          <p:nvPr/>
        </p:nvSpPr>
        <p:spPr bwMode="auto">
          <a:xfrm>
            <a:off x="5562600" y="55626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rgbClr val="A50021"/>
                </a:solidFill>
                <a:latin typeface="Helvetica Neue Light" pitchFamily="-65" charset="0"/>
              </a:rPr>
              <a:t>10.Horizontal Bend</a:t>
            </a:r>
            <a:endParaRPr lang="en-US" altLang="en-US" sz="2000"/>
          </a:p>
        </p:txBody>
      </p:sp>
      <p:sp>
        <p:nvSpPr>
          <p:cNvPr id="18450" name="Text Box 18"/>
          <p:cNvSpPr txBox="1">
            <a:spLocks noChangeArrowheads="1"/>
          </p:cNvSpPr>
          <p:nvPr/>
        </p:nvSpPr>
        <p:spPr bwMode="auto">
          <a:xfrm>
            <a:off x="5562600" y="60960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rgbClr val="A50021"/>
                </a:solidFill>
                <a:latin typeface="Helvetica Neue Light" pitchFamily="-65" charset="0"/>
              </a:rPr>
              <a:t>11. Vertical Bend</a:t>
            </a:r>
            <a:endParaRPr lang="en-US" altLang="en-US" sz="2000"/>
          </a:p>
        </p:txBody>
      </p:sp>
    </p:spTree>
  </p:cSld>
  <p:clrMapOvr>
    <a:masterClrMapping/>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6701" fill="hold"/>
                                        <p:tgtEl>
                                          <p:spTgt spid="18439"/>
                                        </p:tgtEl>
                                      </p:cBhvr>
                                    </p:cmd>
                                  </p:childTnLst>
                                </p:cTn>
                              </p:par>
                              <p:par>
                                <p:cTn id="7" presetID="10" presetClass="entr" presetSubtype="0" fill="hold" grpId="0" nodeType="withEffect">
                                  <p:stCondLst>
                                    <p:cond delay="0"/>
                                  </p:stCondLst>
                                  <p:iterate type="wd">
                                    <p:tmPct val="10000"/>
                                  </p:iterate>
                                  <p:childTnLst>
                                    <p:set>
                                      <p:cBhvr>
                                        <p:cTn id="8" dur="1" fill="hold">
                                          <p:stCondLst>
                                            <p:cond delay="0"/>
                                          </p:stCondLst>
                                        </p:cTn>
                                        <p:tgtEl>
                                          <p:spTgt spid="20488"/>
                                        </p:tgtEl>
                                        <p:attrNameLst>
                                          <p:attrName>style.visibility</p:attrName>
                                        </p:attrNameLst>
                                      </p:cBhvr>
                                      <p:to>
                                        <p:strVal val="visible"/>
                                      </p:to>
                                    </p:set>
                                    <p:animEffect transition="in" filter="fade">
                                      <p:cBhvr>
                                        <p:cTn id="9" dur="4000"/>
                                        <p:tgtEl>
                                          <p:spTgt spid="20488"/>
                                        </p:tgtEl>
                                      </p:cBhvr>
                                    </p:animEffect>
                                  </p:childTnLst>
                                </p:cTn>
                              </p:par>
                              <p:par>
                                <p:cTn id="10" presetID="7" presetClass="entr" presetSubtype="2" fill="hold" grpId="0" nodeType="withEffect">
                                  <p:stCondLst>
                                    <p:cond delay="8000"/>
                                  </p:stCondLst>
                                  <p:childTnLst>
                                    <p:set>
                                      <p:cBhvr>
                                        <p:cTn id="11" dur="1" fill="hold">
                                          <p:stCondLst>
                                            <p:cond delay="0"/>
                                          </p:stCondLst>
                                        </p:cTn>
                                        <p:tgtEl>
                                          <p:spTgt spid="18440"/>
                                        </p:tgtEl>
                                        <p:attrNameLst>
                                          <p:attrName>style.visibility</p:attrName>
                                        </p:attrNameLst>
                                      </p:cBhvr>
                                      <p:to>
                                        <p:strVal val="visible"/>
                                      </p:to>
                                    </p:set>
                                    <p:anim calcmode="lin" valueType="num">
                                      <p:cBhvr additive="base">
                                        <p:cTn id="12" dur="2000" fill="hold"/>
                                        <p:tgtEl>
                                          <p:spTgt spid="18440"/>
                                        </p:tgtEl>
                                        <p:attrNameLst>
                                          <p:attrName>ppt_x</p:attrName>
                                        </p:attrNameLst>
                                      </p:cBhvr>
                                      <p:tavLst>
                                        <p:tav tm="0">
                                          <p:val>
                                            <p:strVal val="1+#ppt_w/2"/>
                                          </p:val>
                                        </p:tav>
                                        <p:tav tm="100000">
                                          <p:val>
                                            <p:strVal val="#ppt_x"/>
                                          </p:val>
                                        </p:tav>
                                      </p:tavLst>
                                    </p:anim>
                                    <p:anim calcmode="lin" valueType="num">
                                      <p:cBhvr additive="base">
                                        <p:cTn id="13" dur="2000" fill="hold"/>
                                        <p:tgtEl>
                                          <p:spTgt spid="18440"/>
                                        </p:tgtEl>
                                        <p:attrNameLst>
                                          <p:attrName>ppt_y</p:attrName>
                                        </p:attrNameLst>
                                      </p:cBhvr>
                                      <p:tavLst>
                                        <p:tav tm="0">
                                          <p:val>
                                            <p:strVal val="#ppt_y"/>
                                          </p:val>
                                        </p:tav>
                                        <p:tav tm="100000">
                                          <p:val>
                                            <p:strVal val="#ppt_y"/>
                                          </p:val>
                                        </p:tav>
                                      </p:tavLst>
                                    </p:anim>
                                  </p:childTnLst>
                                </p:cTn>
                              </p:par>
                              <p:par>
                                <p:cTn id="14" presetID="7" presetClass="entr" presetSubtype="2" fill="hold" grpId="0" nodeType="withEffect">
                                  <p:stCondLst>
                                    <p:cond delay="10000"/>
                                  </p:stCondLst>
                                  <p:childTnLst>
                                    <p:set>
                                      <p:cBhvr>
                                        <p:cTn id="15" dur="1" fill="hold">
                                          <p:stCondLst>
                                            <p:cond delay="0"/>
                                          </p:stCondLst>
                                        </p:cTn>
                                        <p:tgtEl>
                                          <p:spTgt spid="18441"/>
                                        </p:tgtEl>
                                        <p:attrNameLst>
                                          <p:attrName>style.visibility</p:attrName>
                                        </p:attrNameLst>
                                      </p:cBhvr>
                                      <p:to>
                                        <p:strVal val="visible"/>
                                      </p:to>
                                    </p:set>
                                    <p:anim calcmode="lin" valueType="num">
                                      <p:cBhvr additive="base">
                                        <p:cTn id="16" dur="2000" fill="hold"/>
                                        <p:tgtEl>
                                          <p:spTgt spid="18441"/>
                                        </p:tgtEl>
                                        <p:attrNameLst>
                                          <p:attrName>ppt_x</p:attrName>
                                        </p:attrNameLst>
                                      </p:cBhvr>
                                      <p:tavLst>
                                        <p:tav tm="0">
                                          <p:val>
                                            <p:strVal val="1+#ppt_w/2"/>
                                          </p:val>
                                        </p:tav>
                                        <p:tav tm="100000">
                                          <p:val>
                                            <p:strVal val="#ppt_x"/>
                                          </p:val>
                                        </p:tav>
                                      </p:tavLst>
                                    </p:anim>
                                    <p:anim calcmode="lin" valueType="num">
                                      <p:cBhvr additive="base">
                                        <p:cTn id="17" dur="2000" fill="hold"/>
                                        <p:tgtEl>
                                          <p:spTgt spid="18441"/>
                                        </p:tgtEl>
                                        <p:attrNameLst>
                                          <p:attrName>ppt_y</p:attrName>
                                        </p:attrNameLst>
                                      </p:cBhvr>
                                      <p:tavLst>
                                        <p:tav tm="0">
                                          <p:val>
                                            <p:strVal val="#ppt_y"/>
                                          </p:val>
                                        </p:tav>
                                        <p:tav tm="100000">
                                          <p:val>
                                            <p:strVal val="#ppt_y"/>
                                          </p:val>
                                        </p:tav>
                                      </p:tavLst>
                                    </p:anim>
                                  </p:childTnLst>
                                </p:cTn>
                              </p:par>
                              <p:par>
                                <p:cTn id="18" presetID="7" presetClass="entr" presetSubtype="2" fill="hold" grpId="0" nodeType="withEffect">
                                  <p:stCondLst>
                                    <p:cond delay="12000"/>
                                  </p:stCondLst>
                                  <p:childTnLst>
                                    <p:set>
                                      <p:cBhvr>
                                        <p:cTn id="19" dur="1" fill="hold">
                                          <p:stCondLst>
                                            <p:cond delay="0"/>
                                          </p:stCondLst>
                                        </p:cTn>
                                        <p:tgtEl>
                                          <p:spTgt spid="18442"/>
                                        </p:tgtEl>
                                        <p:attrNameLst>
                                          <p:attrName>style.visibility</p:attrName>
                                        </p:attrNameLst>
                                      </p:cBhvr>
                                      <p:to>
                                        <p:strVal val="visible"/>
                                      </p:to>
                                    </p:set>
                                    <p:anim calcmode="lin" valueType="num">
                                      <p:cBhvr additive="base">
                                        <p:cTn id="20" dur="2000" fill="hold"/>
                                        <p:tgtEl>
                                          <p:spTgt spid="18442"/>
                                        </p:tgtEl>
                                        <p:attrNameLst>
                                          <p:attrName>ppt_x</p:attrName>
                                        </p:attrNameLst>
                                      </p:cBhvr>
                                      <p:tavLst>
                                        <p:tav tm="0">
                                          <p:val>
                                            <p:strVal val="1+#ppt_w/2"/>
                                          </p:val>
                                        </p:tav>
                                        <p:tav tm="100000">
                                          <p:val>
                                            <p:strVal val="#ppt_x"/>
                                          </p:val>
                                        </p:tav>
                                      </p:tavLst>
                                    </p:anim>
                                    <p:anim calcmode="lin" valueType="num">
                                      <p:cBhvr additive="base">
                                        <p:cTn id="21" dur="2000" fill="hold"/>
                                        <p:tgtEl>
                                          <p:spTgt spid="18442"/>
                                        </p:tgtEl>
                                        <p:attrNameLst>
                                          <p:attrName>ppt_y</p:attrName>
                                        </p:attrNameLst>
                                      </p:cBhvr>
                                      <p:tavLst>
                                        <p:tav tm="0">
                                          <p:val>
                                            <p:strVal val="#ppt_y"/>
                                          </p:val>
                                        </p:tav>
                                        <p:tav tm="100000">
                                          <p:val>
                                            <p:strVal val="#ppt_y"/>
                                          </p:val>
                                        </p:tav>
                                      </p:tavLst>
                                    </p:anim>
                                  </p:childTnLst>
                                </p:cTn>
                              </p:par>
                              <p:par>
                                <p:cTn id="22" presetID="7" presetClass="entr" presetSubtype="2" fill="hold" grpId="0" nodeType="withEffect">
                                  <p:stCondLst>
                                    <p:cond delay="14000"/>
                                  </p:stCondLst>
                                  <p:childTnLst>
                                    <p:set>
                                      <p:cBhvr>
                                        <p:cTn id="23" dur="1" fill="hold">
                                          <p:stCondLst>
                                            <p:cond delay="0"/>
                                          </p:stCondLst>
                                        </p:cTn>
                                        <p:tgtEl>
                                          <p:spTgt spid="18443"/>
                                        </p:tgtEl>
                                        <p:attrNameLst>
                                          <p:attrName>style.visibility</p:attrName>
                                        </p:attrNameLst>
                                      </p:cBhvr>
                                      <p:to>
                                        <p:strVal val="visible"/>
                                      </p:to>
                                    </p:set>
                                    <p:anim calcmode="lin" valueType="num">
                                      <p:cBhvr additive="base">
                                        <p:cTn id="24" dur="2000" fill="hold"/>
                                        <p:tgtEl>
                                          <p:spTgt spid="18443"/>
                                        </p:tgtEl>
                                        <p:attrNameLst>
                                          <p:attrName>ppt_x</p:attrName>
                                        </p:attrNameLst>
                                      </p:cBhvr>
                                      <p:tavLst>
                                        <p:tav tm="0">
                                          <p:val>
                                            <p:strVal val="1+#ppt_w/2"/>
                                          </p:val>
                                        </p:tav>
                                        <p:tav tm="100000">
                                          <p:val>
                                            <p:strVal val="#ppt_x"/>
                                          </p:val>
                                        </p:tav>
                                      </p:tavLst>
                                    </p:anim>
                                    <p:anim calcmode="lin" valueType="num">
                                      <p:cBhvr additive="base">
                                        <p:cTn id="25" dur="2000" fill="hold"/>
                                        <p:tgtEl>
                                          <p:spTgt spid="18443"/>
                                        </p:tgtEl>
                                        <p:attrNameLst>
                                          <p:attrName>ppt_y</p:attrName>
                                        </p:attrNameLst>
                                      </p:cBhvr>
                                      <p:tavLst>
                                        <p:tav tm="0">
                                          <p:val>
                                            <p:strVal val="#ppt_y"/>
                                          </p:val>
                                        </p:tav>
                                        <p:tav tm="100000">
                                          <p:val>
                                            <p:strVal val="#ppt_y"/>
                                          </p:val>
                                        </p:tav>
                                      </p:tavLst>
                                    </p:anim>
                                  </p:childTnLst>
                                </p:cTn>
                              </p:par>
                              <p:par>
                                <p:cTn id="26" presetID="7" presetClass="entr" presetSubtype="2" fill="hold" grpId="0" nodeType="withEffect">
                                  <p:stCondLst>
                                    <p:cond delay="17000"/>
                                  </p:stCondLst>
                                  <p:childTnLst>
                                    <p:set>
                                      <p:cBhvr>
                                        <p:cTn id="27" dur="1" fill="hold">
                                          <p:stCondLst>
                                            <p:cond delay="0"/>
                                          </p:stCondLst>
                                        </p:cTn>
                                        <p:tgtEl>
                                          <p:spTgt spid="18444"/>
                                        </p:tgtEl>
                                        <p:attrNameLst>
                                          <p:attrName>style.visibility</p:attrName>
                                        </p:attrNameLst>
                                      </p:cBhvr>
                                      <p:to>
                                        <p:strVal val="visible"/>
                                      </p:to>
                                    </p:set>
                                    <p:anim calcmode="lin" valueType="num">
                                      <p:cBhvr additive="base">
                                        <p:cTn id="28" dur="2000" fill="hold"/>
                                        <p:tgtEl>
                                          <p:spTgt spid="18444"/>
                                        </p:tgtEl>
                                        <p:attrNameLst>
                                          <p:attrName>ppt_x</p:attrName>
                                        </p:attrNameLst>
                                      </p:cBhvr>
                                      <p:tavLst>
                                        <p:tav tm="0">
                                          <p:val>
                                            <p:strVal val="1+#ppt_w/2"/>
                                          </p:val>
                                        </p:tav>
                                        <p:tav tm="100000">
                                          <p:val>
                                            <p:strVal val="#ppt_x"/>
                                          </p:val>
                                        </p:tav>
                                      </p:tavLst>
                                    </p:anim>
                                    <p:anim calcmode="lin" valueType="num">
                                      <p:cBhvr additive="base">
                                        <p:cTn id="29" dur="2000" fill="hold"/>
                                        <p:tgtEl>
                                          <p:spTgt spid="18444"/>
                                        </p:tgtEl>
                                        <p:attrNameLst>
                                          <p:attrName>ppt_y</p:attrName>
                                        </p:attrNameLst>
                                      </p:cBhvr>
                                      <p:tavLst>
                                        <p:tav tm="0">
                                          <p:val>
                                            <p:strVal val="#ppt_y"/>
                                          </p:val>
                                        </p:tav>
                                        <p:tav tm="100000">
                                          <p:val>
                                            <p:strVal val="#ppt_y"/>
                                          </p:val>
                                        </p:tav>
                                      </p:tavLst>
                                    </p:anim>
                                  </p:childTnLst>
                                </p:cTn>
                              </p:par>
                              <p:par>
                                <p:cTn id="30" presetID="7" presetClass="entr" presetSubtype="2" fill="hold" grpId="0" nodeType="withEffect">
                                  <p:stCondLst>
                                    <p:cond delay="20000"/>
                                  </p:stCondLst>
                                  <p:childTnLst>
                                    <p:set>
                                      <p:cBhvr>
                                        <p:cTn id="31" dur="1" fill="hold">
                                          <p:stCondLst>
                                            <p:cond delay="0"/>
                                          </p:stCondLst>
                                        </p:cTn>
                                        <p:tgtEl>
                                          <p:spTgt spid="18445"/>
                                        </p:tgtEl>
                                        <p:attrNameLst>
                                          <p:attrName>style.visibility</p:attrName>
                                        </p:attrNameLst>
                                      </p:cBhvr>
                                      <p:to>
                                        <p:strVal val="visible"/>
                                      </p:to>
                                    </p:set>
                                    <p:anim calcmode="lin" valueType="num">
                                      <p:cBhvr additive="base">
                                        <p:cTn id="32" dur="2000" fill="hold"/>
                                        <p:tgtEl>
                                          <p:spTgt spid="18445"/>
                                        </p:tgtEl>
                                        <p:attrNameLst>
                                          <p:attrName>ppt_x</p:attrName>
                                        </p:attrNameLst>
                                      </p:cBhvr>
                                      <p:tavLst>
                                        <p:tav tm="0">
                                          <p:val>
                                            <p:strVal val="1+#ppt_w/2"/>
                                          </p:val>
                                        </p:tav>
                                        <p:tav tm="100000">
                                          <p:val>
                                            <p:strVal val="#ppt_x"/>
                                          </p:val>
                                        </p:tav>
                                      </p:tavLst>
                                    </p:anim>
                                    <p:anim calcmode="lin" valueType="num">
                                      <p:cBhvr additive="base">
                                        <p:cTn id="33" dur="2000" fill="hold"/>
                                        <p:tgtEl>
                                          <p:spTgt spid="18445"/>
                                        </p:tgtEl>
                                        <p:attrNameLst>
                                          <p:attrName>ppt_y</p:attrName>
                                        </p:attrNameLst>
                                      </p:cBhvr>
                                      <p:tavLst>
                                        <p:tav tm="0">
                                          <p:val>
                                            <p:strVal val="#ppt_y"/>
                                          </p:val>
                                        </p:tav>
                                        <p:tav tm="100000">
                                          <p:val>
                                            <p:strVal val="#ppt_y"/>
                                          </p:val>
                                        </p:tav>
                                      </p:tavLst>
                                    </p:anim>
                                  </p:childTnLst>
                                </p:cTn>
                              </p:par>
                              <p:par>
                                <p:cTn id="34" presetID="7" presetClass="entr" presetSubtype="2" fill="hold" grpId="0" nodeType="withEffect">
                                  <p:stCondLst>
                                    <p:cond delay="22000"/>
                                  </p:stCondLst>
                                  <p:childTnLst>
                                    <p:set>
                                      <p:cBhvr>
                                        <p:cTn id="35" dur="1" fill="hold">
                                          <p:stCondLst>
                                            <p:cond delay="0"/>
                                          </p:stCondLst>
                                        </p:cTn>
                                        <p:tgtEl>
                                          <p:spTgt spid="18446"/>
                                        </p:tgtEl>
                                        <p:attrNameLst>
                                          <p:attrName>style.visibility</p:attrName>
                                        </p:attrNameLst>
                                      </p:cBhvr>
                                      <p:to>
                                        <p:strVal val="visible"/>
                                      </p:to>
                                    </p:set>
                                    <p:anim calcmode="lin" valueType="num">
                                      <p:cBhvr additive="base">
                                        <p:cTn id="36" dur="2000" fill="hold"/>
                                        <p:tgtEl>
                                          <p:spTgt spid="18446"/>
                                        </p:tgtEl>
                                        <p:attrNameLst>
                                          <p:attrName>ppt_x</p:attrName>
                                        </p:attrNameLst>
                                      </p:cBhvr>
                                      <p:tavLst>
                                        <p:tav tm="0">
                                          <p:val>
                                            <p:strVal val="1+#ppt_w/2"/>
                                          </p:val>
                                        </p:tav>
                                        <p:tav tm="100000">
                                          <p:val>
                                            <p:strVal val="#ppt_x"/>
                                          </p:val>
                                        </p:tav>
                                      </p:tavLst>
                                    </p:anim>
                                    <p:anim calcmode="lin" valueType="num">
                                      <p:cBhvr additive="base">
                                        <p:cTn id="37" dur="2000" fill="hold"/>
                                        <p:tgtEl>
                                          <p:spTgt spid="18446"/>
                                        </p:tgtEl>
                                        <p:attrNameLst>
                                          <p:attrName>ppt_y</p:attrName>
                                        </p:attrNameLst>
                                      </p:cBhvr>
                                      <p:tavLst>
                                        <p:tav tm="0">
                                          <p:val>
                                            <p:strVal val="#ppt_y"/>
                                          </p:val>
                                        </p:tav>
                                        <p:tav tm="100000">
                                          <p:val>
                                            <p:strVal val="#ppt_y"/>
                                          </p:val>
                                        </p:tav>
                                      </p:tavLst>
                                    </p:anim>
                                  </p:childTnLst>
                                </p:cTn>
                              </p:par>
                              <p:par>
                                <p:cTn id="38" presetID="7" presetClass="entr" presetSubtype="2" fill="hold" grpId="0" nodeType="withEffect">
                                  <p:stCondLst>
                                    <p:cond delay="25000"/>
                                  </p:stCondLst>
                                  <p:childTnLst>
                                    <p:set>
                                      <p:cBhvr>
                                        <p:cTn id="39" dur="1" fill="hold">
                                          <p:stCondLst>
                                            <p:cond delay="0"/>
                                          </p:stCondLst>
                                        </p:cTn>
                                        <p:tgtEl>
                                          <p:spTgt spid="18447"/>
                                        </p:tgtEl>
                                        <p:attrNameLst>
                                          <p:attrName>style.visibility</p:attrName>
                                        </p:attrNameLst>
                                      </p:cBhvr>
                                      <p:to>
                                        <p:strVal val="visible"/>
                                      </p:to>
                                    </p:set>
                                    <p:anim calcmode="lin" valueType="num">
                                      <p:cBhvr additive="base">
                                        <p:cTn id="40" dur="2000" fill="hold"/>
                                        <p:tgtEl>
                                          <p:spTgt spid="18447"/>
                                        </p:tgtEl>
                                        <p:attrNameLst>
                                          <p:attrName>ppt_x</p:attrName>
                                        </p:attrNameLst>
                                      </p:cBhvr>
                                      <p:tavLst>
                                        <p:tav tm="0">
                                          <p:val>
                                            <p:strVal val="1+#ppt_w/2"/>
                                          </p:val>
                                        </p:tav>
                                        <p:tav tm="100000">
                                          <p:val>
                                            <p:strVal val="#ppt_x"/>
                                          </p:val>
                                        </p:tav>
                                      </p:tavLst>
                                    </p:anim>
                                    <p:anim calcmode="lin" valueType="num">
                                      <p:cBhvr additive="base">
                                        <p:cTn id="41" dur="2000" fill="hold"/>
                                        <p:tgtEl>
                                          <p:spTgt spid="18447"/>
                                        </p:tgtEl>
                                        <p:attrNameLst>
                                          <p:attrName>ppt_y</p:attrName>
                                        </p:attrNameLst>
                                      </p:cBhvr>
                                      <p:tavLst>
                                        <p:tav tm="0">
                                          <p:val>
                                            <p:strVal val="#ppt_y"/>
                                          </p:val>
                                        </p:tav>
                                        <p:tav tm="100000">
                                          <p:val>
                                            <p:strVal val="#ppt_y"/>
                                          </p:val>
                                        </p:tav>
                                      </p:tavLst>
                                    </p:anim>
                                  </p:childTnLst>
                                </p:cTn>
                              </p:par>
                              <p:par>
                                <p:cTn id="42" presetID="7" presetClass="entr" presetSubtype="2" fill="hold" grpId="0" nodeType="withEffect">
                                  <p:stCondLst>
                                    <p:cond delay="28000"/>
                                  </p:stCondLst>
                                  <p:childTnLst>
                                    <p:set>
                                      <p:cBhvr>
                                        <p:cTn id="43" dur="1" fill="hold">
                                          <p:stCondLst>
                                            <p:cond delay="0"/>
                                          </p:stCondLst>
                                        </p:cTn>
                                        <p:tgtEl>
                                          <p:spTgt spid="18448"/>
                                        </p:tgtEl>
                                        <p:attrNameLst>
                                          <p:attrName>style.visibility</p:attrName>
                                        </p:attrNameLst>
                                      </p:cBhvr>
                                      <p:to>
                                        <p:strVal val="visible"/>
                                      </p:to>
                                    </p:set>
                                    <p:anim calcmode="lin" valueType="num">
                                      <p:cBhvr additive="base">
                                        <p:cTn id="44" dur="2000" fill="hold"/>
                                        <p:tgtEl>
                                          <p:spTgt spid="18448"/>
                                        </p:tgtEl>
                                        <p:attrNameLst>
                                          <p:attrName>ppt_x</p:attrName>
                                        </p:attrNameLst>
                                      </p:cBhvr>
                                      <p:tavLst>
                                        <p:tav tm="0">
                                          <p:val>
                                            <p:strVal val="1+#ppt_w/2"/>
                                          </p:val>
                                        </p:tav>
                                        <p:tav tm="100000">
                                          <p:val>
                                            <p:strVal val="#ppt_x"/>
                                          </p:val>
                                        </p:tav>
                                      </p:tavLst>
                                    </p:anim>
                                    <p:anim calcmode="lin" valueType="num">
                                      <p:cBhvr additive="base">
                                        <p:cTn id="45" dur="2000" fill="hold"/>
                                        <p:tgtEl>
                                          <p:spTgt spid="18448"/>
                                        </p:tgtEl>
                                        <p:attrNameLst>
                                          <p:attrName>ppt_y</p:attrName>
                                        </p:attrNameLst>
                                      </p:cBhvr>
                                      <p:tavLst>
                                        <p:tav tm="0">
                                          <p:val>
                                            <p:strVal val="#ppt_y"/>
                                          </p:val>
                                        </p:tav>
                                        <p:tav tm="100000">
                                          <p:val>
                                            <p:strVal val="#ppt_y"/>
                                          </p:val>
                                        </p:tav>
                                      </p:tavLst>
                                    </p:anim>
                                  </p:childTnLst>
                                </p:cTn>
                              </p:par>
                              <p:par>
                                <p:cTn id="46" presetID="7" presetClass="entr" presetSubtype="2" fill="hold" grpId="0" nodeType="withEffect">
                                  <p:stCondLst>
                                    <p:cond delay="30000"/>
                                  </p:stCondLst>
                                  <p:childTnLst>
                                    <p:set>
                                      <p:cBhvr>
                                        <p:cTn id="47" dur="1" fill="hold">
                                          <p:stCondLst>
                                            <p:cond delay="0"/>
                                          </p:stCondLst>
                                        </p:cTn>
                                        <p:tgtEl>
                                          <p:spTgt spid="18449"/>
                                        </p:tgtEl>
                                        <p:attrNameLst>
                                          <p:attrName>style.visibility</p:attrName>
                                        </p:attrNameLst>
                                      </p:cBhvr>
                                      <p:to>
                                        <p:strVal val="visible"/>
                                      </p:to>
                                    </p:set>
                                    <p:anim calcmode="lin" valueType="num">
                                      <p:cBhvr additive="base">
                                        <p:cTn id="48" dur="2000" fill="hold"/>
                                        <p:tgtEl>
                                          <p:spTgt spid="18449"/>
                                        </p:tgtEl>
                                        <p:attrNameLst>
                                          <p:attrName>ppt_x</p:attrName>
                                        </p:attrNameLst>
                                      </p:cBhvr>
                                      <p:tavLst>
                                        <p:tav tm="0">
                                          <p:val>
                                            <p:strVal val="1+#ppt_w/2"/>
                                          </p:val>
                                        </p:tav>
                                        <p:tav tm="100000">
                                          <p:val>
                                            <p:strVal val="#ppt_x"/>
                                          </p:val>
                                        </p:tav>
                                      </p:tavLst>
                                    </p:anim>
                                    <p:anim calcmode="lin" valueType="num">
                                      <p:cBhvr additive="base">
                                        <p:cTn id="49" dur="2000" fill="hold"/>
                                        <p:tgtEl>
                                          <p:spTgt spid="18449"/>
                                        </p:tgtEl>
                                        <p:attrNameLst>
                                          <p:attrName>ppt_y</p:attrName>
                                        </p:attrNameLst>
                                      </p:cBhvr>
                                      <p:tavLst>
                                        <p:tav tm="0">
                                          <p:val>
                                            <p:strVal val="#ppt_y"/>
                                          </p:val>
                                        </p:tav>
                                        <p:tav tm="100000">
                                          <p:val>
                                            <p:strVal val="#ppt_y"/>
                                          </p:val>
                                        </p:tav>
                                      </p:tavLst>
                                    </p:anim>
                                  </p:childTnLst>
                                </p:cTn>
                              </p:par>
                              <p:par>
                                <p:cTn id="50" presetID="7" presetClass="entr" presetSubtype="2" fill="hold" grpId="0" nodeType="withEffect">
                                  <p:stCondLst>
                                    <p:cond delay="34000"/>
                                  </p:stCondLst>
                                  <p:childTnLst>
                                    <p:set>
                                      <p:cBhvr>
                                        <p:cTn id="51" dur="1" fill="hold">
                                          <p:stCondLst>
                                            <p:cond delay="0"/>
                                          </p:stCondLst>
                                        </p:cTn>
                                        <p:tgtEl>
                                          <p:spTgt spid="18450"/>
                                        </p:tgtEl>
                                        <p:attrNameLst>
                                          <p:attrName>style.visibility</p:attrName>
                                        </p:attrNameLst>
                                      </p:cBhvr>
                                      <p:to>
                                        <p:strVal val="visible"/>
                                      </p:to>
                                    </p:set>
                                    <p:anim calcmode="lin" valueType="num">
                                      <p:cBhvr additive="base">
                                        <p:cTn id="52" dur="2000" fill="hold"/>
                                        <p:tgtEl>
                                          <p:spTgt spid="18450"/>
                                        </p:tgtEl>
                                        <p:attrNameLst>
                                          <p:attrName>ppt_x</p:attrName>
                                        </p:attrNameLst>
                                      </p:cBhvr>
                                      <p:tavLst>
                                        <p:tav tm="0">
                                          <p:val>
                                            <p:strVal val="1+#ppt_w/2"/>
                                          </p:val>
                                        </p:tav>
                                        <p:tav tm="100000">
                                          <p:val>
                                            <p:strVal val="#ppt_x"/>
                                          </p:val>
                                        </p:tav>
                                      </p:tavLst>
                                    </p:anim>
                                    <p:anim calcmode="lin" valueType="num">
                                      <p:cBhvr additive="base">
                                        <p:cTn id="53" dur="2000" fill="hold"/>
                                        <p:tgtEl>
                                          <p:spTgt spid="184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54"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18439"/>
                </p:tgtEl>
              </p:cMediaNode>
            </p:audio>
          </p:childTnLst>
        </p:cTn>
      </p:par>
    </p:tnLst>
    <p:bldLst>
      <p:bldP spid="20488" grpId="0"/>
      <p:bldP spid="18440" grpId="0"/>
      <p:bldP spid="18441" grpId="0"/>
      <p:bldP spid="18442" grpId="0"/>
      <p:bldP spid="18443" grpId="0"/>
      <p:bldP spid="18444" grpId="0"/>
      <p:bldP spid="18445" grpId="0"/>
      <p:bldP spid="18446" grpId="0"/>
      <p:bldP spid="18447" grpId="0"/>
      <p:bldP spid="18448" grpId="0"/>
      <p:bldP spid="18449" grpId="0"/>
      <p:bldP spid="184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ChangeArrowheads="1"/>
          </p:cNvSpPr>
          <p:nvPr/>
        </p:nvSpPr>
        <p:spPr bwMode="auto">
          <a:xfrm>
            <a:off x="3810000" y="1752600"/>
            <a:ext cx="4800600" cy="3448050"/>
          </a:xfrm>
          <a:prstGeom prst="rect">
            <a:avLst/>
          </a:prstGeom>
          <a:noFill/>
          <a:ln w="9525">
            <a:noFill/>
            <a:miter lim="800000"/>
            <a:headEnd/>
            <a:tailEnd/>
          </a:ln>
        </p:spPr>
        <p:txBody>
          <a:bodyPr anchor="ct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altLang="en-US" sz="4000" b="1">
                <a:effectLst>
                  <a:outerShdw blurRad="38100" dist="38100" dir="2700000" algn="tl">
                    <a:srgbClr val="FFFFFF"/>
                  </a:outerShdw>
                </a:effectLst>
                <a:latin typeface="Helvetica Neue Light" pitchFamily="-65" charset="0"/>
              </a:rPr>
              <a:t>	</a:t>
            </a:r>
            <a:r>
              <a:rPr lang="en-US" altLang="en-US" sz="3600">
                <a:effectLst>
                  <a:outerShdw blurRad="38100" dist="38100" dir="2700000" algn="tl">
                    <a:srgbClr val="FFFFFF"/>
                  </a:outerShdw>
                </a:effectLst>
                <a:latin typeface="Helvetica Neue Light" pitchFamily="-65" charset="0"/>
              </a:rPr>
              <a:t>Although there are many dialects of Chinese the written language is the same throughout China and across the globe.</a:t>
            </a:r>
            <a:endParaRPr lang="en-US" altLang="en-US" sz="4000" b="1">
              <a:effectLst>
                <a:outerShdw blurRad="38100" dist="38100" dir="2700000" algn="tl">
                  <a:srgbClr val="FFFFFF"/>
                </a:outerShdw>
              </a:effectLst>
              <a:latin typeface="Helvetica Neue Light" pitchFamily="-65" charset="0"/>
            </a:endParaRPr>
          </a:p>
        </p:txBody>
      </p:sp>
      <p:pic>
        <p:nvPicPr>
          <p:cNvPr id="6" name="NMLCHineseslide6.mp3">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685800" y="6543675"/>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NMLCHineseslide6.mp3">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4419600" y="68580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0" descr="just the 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288" y="3733800"/>
            <a:ext cx="27273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1" descr="just the glob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50" y="-152400"/>
            <a:ext cx="475615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8619" fill="hold"/>
                                        <p:tgtEl>
                                          <p:spTgt spid="19461"/>
                                        </p:tgtEl>
                                      </p:cBhvr>
                                    </p:cmd>
                                  </p:childTnLst>
                                </p:cTn>
                              </p:par>
                              <p:par>
                                <p:cTn id="7" presetID="42" presetClass="entr" presetSubtype="0" fill="hold" nodeType="withEffect">
                                  <p:stCondLst>
                                    <p:cond delay="3000"/>
                                  </p:stCondLst>
                                  <p:childTnLst>
                                    <p:set>
                                      <p:cBhvr>
                                        <p:cTn id="8" dur="1" fill="hold">
                                          <p:stCondLst>
                                            <p:cond delay="0"/>
                                          </p:stCondLst>
                                        </p:cTn>
                                        <p:tgtEl>
                                          <p:spTgt spid="19466"/>
                                        </p:tgtEl>
                                        <p:attrNameLst>
                                          <p:attrName>style.visibility</p:attrName>
                                        </p:attrNameLst>
                                      </p:cBhvr>
                                      <p:to>
                                        <p:strVal val="visible"/>
                                      </p:to>
                                    </p:set>
                                    <p:animEffect transition="in" filter="fade">
                                      <p:cBhvr>
                                        <p:cTn id="9" dur="1500"/>
                                        <p:tgtEl>
                                          <p:spTgt spid="19466"/>
                                        </p:tgtEl>
                                      </p:cBhvr>
                                    </p:animEffect>
                                    <p:anim calcmode="lin" valueType="num">
                                      <p:cBhvr>
                                        <p:cTn id="10" dur="1500" fill="hold"/>
                                        <p:tgtEl>
                                          <p:spTgt spid="19466"/>
                                        </p:tgtEl>
                                        <p:attrNameLst>
                                          <p:attrName>ppt_x</p:attrName>
                                        </p:attrNameLst>
                                      </p:cBhvr>
                                      <p:tavLst>
                                        <p:tav tm="0">
                                          <p:val>
                                            <p:strVal val="#ppt_x"/>
                                          </p:val>
                                        </p:tav>
                                        <p:tav tm="100000">
                                          <p:val>
                                            <p:strVal val="#ppt_x"/>
                                          </p:val>
                                        </p:tav>
                                      </p:tavLst>
                                    </p:anim>
                                    <p:anim calcmode="lin" valueType="num">
                                      <p:cBhvr>
                                        <p:cTn id="11" dur="1500" fill="hold"/>
                                        <p:tgtEl>
                                          <p:spTgt spid="19466"/>
                                        </p:tgtEl>
                                        <p:attrNameLst>
                                          <p:attrName>ppt_y</p:attrName>
                                        </p:attrNameLst>
                                      </p:cBhvr>
                                      <p:tavLst>
                                        <p:tav tm="0">
                                          <p:val>
                                            <p:strVal val="#ppt_y+.1"/>
                                          </p:val>
                                        </p:tav>
                                        <p:tav tm="100000">
                                          <p:val>
                                            <p:strVal val="#ppt_y"/>
                                          </p:val>
                                        </p:tav>
                                      </p:tavLst>
                                    </p:anim>
                                  </p:childTnLst>
                                </p:cTn>
                              </p:par>
                              <p:par>
                                <p:cTn id="12" presetID="10" presetClass="entr" presetSubtype="0" fill="hold" grpId="0" nodeType="withEffect">
                                  <p:stCondLst>
                                    <p:cond delay="0"/>
                                  </p:stCondLst>
                                  <p:iterate type="wd">
                                    <p:tmPct val="10000"/>
                                  </p:iterate>
                                  <p:childTnLst>
                                    <p:set>
                                      <p:cBhvr>
                                        <p:cTn id="13" dur="1" fill="hold">
                                          <p:stCondLst>
                                            <p:cond delay="0"/>
                                          </p:stCondLst>
                                        </p:cTn>
                                        <p:tgtEl>
                                          <p:spTgt spid="21510"/>
                                        </p:tgtEl>
                                        <p:attrNameLst>
                                          <p:attrName>style.visibility</p:attrName>
                                        </p:attrNameLst>
                                      </p:cBhvr>
                                      <p:to>
                                        <p:strVal val="visible"/>
                                      </p:to>
                                    </p:set>
                                    <p:animEffect transition="in" filter="fade">
                                      <p:cBhvr>
                                        <p:cTn id="14" dur="3750"/>
                                        <p:tgtEl>
                                          <p:spTgt spid="21510"/>
                                        </p:tgtEl>
                                      </p:cBhvr>
                                    </p:animEffect>
                                  </p:childTnLst>
                                </p:cTn>
                              </p:par>
                              <p:par>
                                <p:cTn id="15" presetID="26" presetClass="entr" presetSubtype="0" fill="hold" nodeType="withEffect">
                                  <p:stCondLst>
                                    <p:cond delay="5000"/>
                                  </p:stCondLst>
                                  <p:childTnLst>
                                    <p:set>
                                      <p:cBhvr>
                                        <p:cTn id="16" dur="1" fill="hold">
                                          <p:stCondLst>
                                            <p:cond delay="0"/>
                                          </p:stCondLst>
                                        </p:cTn>
                                        <p:tgtEl>
                                          <p:spTgt spid="19467"/>
                                        </p:tgtEl>
                                        <p:attrNameLst>
                                          <p:attrName>style.visibility</p:attrName>
                                        </p:attrNameLst>
                                      </p:cBhvr>
                                      <p:to>
                                        <p:strVal val="visible"/>
                                      </p:to>
                                    </p:set>
                                    <p:animEffect transition="in" filter="wipe(down)">
                                      <p:cBhvr>
                                        <p:cTn id="17" dur="580">
                                          <p:stCondLst>
                                            <p:cond delay="0"/>
                                          </p:stCondLst>
                                        </p:cTn>
                                        <p:tgtEl>
                                          <p:spTgt spid="19467"/>
                                        </p:tgtEl>
                                      </p:cBhvr>
                                    </p:animEffect>
                                    <p:anim calcmode="lin" valueType="num">
                                      <p:cBhvr>
                                        <p:cTn id="18" dur="1822" tmFilter="0,0; 0.14,0.36; 0.43,0.73; 0.71,0.91; 1.0,1.0">
                                          <p:stCondLst>
                                            <p:cond delay="0"/>
                                          </p:stCondLst>
                                        </p:cTn>
                                        <p:tgtEl>
                                          <p:spTgt spid="1946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946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946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946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9467"/>
                                        </p:tgtEl>
                                        <p:attrNameLst>
                                          <p:attrName>ppt_y</p:attrName>
                                        </p:attrNameLst>
                                      </p:cBhvr>
                                      <p:tavLst>
                                        <p:tav tm="0" fmla="#ppt_y-sin(pi*$)/81">
                                          <p:val>
                                            <p:fltVal val="0"/>
                                          </p:val>
                                        </p:tav>
                                        <p:tav tm="100000">
                                          <p:val>
                                            <p:fltVal val="1"/>
                                          </p:val>
                                        </p:tav>
                                      </p:tavLst>
                                    </p:anim>
                                    <p:animScale>
                                      <p:cBhvr>
                                        <p:cTn id="23" dur="26">
                                          <p:stCondLst>
                                            <p:cond delay="650"/>
                                          </p:stCondLst>
                                        </p:cTn>
                                        <p:tgtEl>
                                          <p:spTgt spid="19467"/>
                                        </p:tgtEl>
                                      </p:cBhvr>
                                      <p:to x="100000" y="60000"/>
                                    </p:animScale>
                                    <p:animScale>
                                      <p:cBhvr>
                                        <p:cTn id="24" dur="166" decel="50000">
                                          <p:stCondLst>
                                            <p:cond delay="676"/>
                                          </p:stCondLst>
                                        </p:cTn>
                                        <p:tgtEl>
                                          <p:spTgt spid="19467"/>
                                        </p:tgtEl>
                                      </p:cBhvr>
                                      <p:to x="100000" y="100000"/>
                                    </p:animScale>
                                    <p:animScale>
                                      <p:cBhvr>
                                        <p:cTn id="25" dur="26">
                                          <p:stCondLst>
                                            <p:cond delay="1312"/>
                                          </p:stCondLst>
                                        </p:cTn>
                                        <p:tgtEl>
                                          <p:spTgt spid="19467"/>
                                        </p:tgtEl>
                                      </p:cBhvr>
                                      <p:to x="100000" y="80000"/>
                                    </p:animScale>
                                    <p:animScale>
                                      <p:cBhvr>
                                        <p:cTn id="26" dur="166" decel="50000">
                                          <p:stCondLst>
                                            <p:cond delay="1338"/>
                                          </p:stCondLst>
                                        </p:cTn>
                                        <p:tgtEl>
                                          <p:spTgt spid="19467"/>
                                        </p:tgtEl>
                                      </p:cBhvr>
                                      <p:to x="100000" y="100000"/>
                                    </p:animScale>
                                    <p:animScale>
                                      <p:cBhvr>
                                        <p:cTn id="27" dur="26">
                                          <p:stCondLst>
                                            <p:cond delay="1642"/>
                                          </p:stCondLst>
                                        </p:cTn>
                                        <p:tgtEl>
                                          <p:spTgt spid="19467"/>
                                        </p:tgtEl>
                                      </p:cBhvr>
                                      <p:to x="100000" y="90000"/>
                                    </p:animScale>
                                    <p:animScale>
                                      <p:cBhvr>
                                        <p:cTn id="28" dur="166" decel="50000">
                                          <p:stCondLst>
                                            <p:cond delay="1668"/>
                                          </p:stCondLst>
                                        </p:cTn>
                                        <p:tgtEl>
                                          <p:spTgt spid="19467"/>
                                        </p:tgtEl>
                                      </p:cBhvr>
                                      <p:to x="100000" y="100000"/>
                                    </p:animScale>
                                    <p:animScale>
                                      <p:cBhvr>
                                        <p:cTn id="29" dur="26">
                                          <p:stCondLst>
                                            <p:cond delay="1808"/>
                                          </p:stCondLst>
                                        </p:cTn>
                                        <p:tgtEl>
                                          <p:spTgt spid="19467"/>
                                        </p:tgtEl>
                                      </p:cBhvr>
                                      <p:to x="100000" y="95000"/>
                                    </p:animScale>
                                    <p:animScale>
                                      <p:cBhvr>
                                        <p:cTn id="30" dur="166" decel="50000">
                                          <p:stCondLst>
                                            <p:cond delay="1834"/>
                                          </p:stCondLst>
                                        </p:cTn>
                                        <p:tgtEl>
                                          <p:spTgt spid="194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19461"/>
                </p:tgtEl>
              </p:cMediaNode>
            </p:audio>
          </p:childTnLst>
        </p:cTn>
      </p:par>
    </p:tnLst>
    <p:bldLst>
      <p:bldP spid="215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304800" y="457200"/>
            <a:ext cx="8229600" cy="2438400"/>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20000"/>
              </a:spcBef>
              <a:defRPr/>
            </a:pPr>
            <a:r>
              <a:rPr lang="en-US" altLang="en-US" sz="3200"/>
              <a:t>   </a:t>
            </a:r>
            <a:r>
              <a:rPr lang="en-US" altLang="en-US" sz="3200">
                <a:effectLst>
                  <a:outerShdw blurRad="38100" dist="38100" dir="2700000" algn="tl">
                    <a:srgbClr val="000000"/>
                  </a:outerShdw>
                </a:effectLst>
                <a:latin typeface="Helvetica Neue Light" pitchFamily="-65" charset="0"/>
              </a:rPr>
              <a:t>		The contemporary Chinese characters do not resemble the original characters. This is a result of changes in writing materials and instruments.</a:t>
            </a:r>
            <a:endParaRPr lang="zh-CN" altLang="en-US" sz="3200" b="1">
              <a:effectLst>
                <a:outerShdw blurRad="38100" dist="38100" dir="2700000" algn="tl">
                  <a:srgbClr val="000000"/>
                </a:outerShdw>
              </a:effectLst>
              <a:latin typeface="Helvetica Neue Light" pitchFamily="-65" charset="0"/>
              <a:ea typeface="宋体" pitchFamily="2" charset="-122"/>
            </a:endParaRPr>
          </a:p>
        </p:txBody>
      </p:sp>
      <p:sp>
        <p:nvSpPr>
          <p:cNvPr id="19461" name="Text Box 10"/>
          <p:cNvSpPr txBox="1">
            <a:spLocks noChangeArrowheads="1"/>
          </p:cNvSpPr>
          <p:nvPr/>
        </p:nvSpPr>
        <p:spPr bwMode="auto">
          <a:xfrm>
            <a:off x="533400" y="3200400"/>
            <a:ext cx="3200400" cy="2776538"/>
          </a:xfrm>
          <a:prstGeom prst="rect">
            <a:avLst/>
          </a:prstGeom>
          <a:noFill/>
          <a:ln w="9525">
            <a:no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150000"/>
              </a:lnSpc>
              <a:spcBef>
                <a:spcPct val="50000"/>
              </a:spcBef>
              <a:defRPr/>
            </a:pPr>
            <a:r>
              <a:rPr lang="en-US" altLang="en-US" sz="3200" u="sng">
                <a:effectLst>
                  <a:outerShdw blurRad="38100" dist="38100" dir="2700000" algn="tl">
                    <a:srgbClr val="000000"/>
                  </a:outerShdw>
                </a:effectLst>
                <a:latin typeface="Helvetica Neue Light" pitchFamily="-65" charset="0"/>
              </a:rPr>
              <a:t>Sun</a:t>
            </a:r>
            <a:r>
              <a:rPr lang="en-US" altLang="en-US" sz="3200">
                <a:effectLst>
                  <a:outerShdw blurRad="38100" dist="38100" dir="2700000" algn="tl">
                    <a:srgbClr val="000000"/>
                  </a:outerShdw>
                </a:effectLst>
                <a:latin typeface="Helvetica Neue Light" pitchFamily="-65" charset="0"/>
              </a:rPr>
              <a:t>         </a:t>
            </a:r>
            <a:r>
              <a:rPr lang="en-US" altLang="en-US" sz="3200" u="sng">
                <a:effectLst>
                  <a:outerShdw blurRad="38100" dist="38100" dir="2700000" algn="tl">
                    <a:srgbClr val="000000"/>
                  </a:outerShdw>
                </a:effectLst>
                <a:latin typeface="Helvetica Neue Light" pitchFamily="-65" charset="0"/>
              </a:rPr>
              <a:t>rì</a:t>
            </a:r>
          </a:p>
          <a:p>
            <a:pPr eaLnBrk="1" hangingPunct="1">
              <a:lnSpc>
                <a:spcPct val="150000"/>
              </a:lnSpc>
              <a:spcBef>
                <a:spcPct val="50000"/>
              </a:spcBef>
              <a:defRPr/>
            </a:pPr>
            <a:r>
              <a:rPr lang="en-US" altLang="en-US" sz="3200" u="sng">
                <a:effectLst>
                  <a:outerShdw blurRad="38100" dist="38100" dir="2700000" algn="tl">
                    <a:srgbClr val="000000"/>
                  </a:outerShdw>
                </a:effectLst>
                <a:latin typeface="Helvetica Neue Light" pitchFamily="-65" charset="0"/>
              </a:rPr>
              <a:t>Moon</a:t>
            </a:r>
            <a:r>
              <a:rPr lang="en-US" altLang="en-US" sz="3200">
                <a:effectLst>
                  <a:outerShdw blurRad="38100" dist="38100" dir="2700000" algn="tl">
                    <a:srgbClr val="000000"/>
                  </a:outerShdw>
                </a:effectLst>
                <a:latin typeface="Helvetica Neue Light" pitchFamily="-65" charset="0"/>
              </a:rPr>
              <a:t>      </a:t>
            </a:r>
            <a:r>
              <a:rPr lang="en-US" altLang="en-US" sz="3200" u="sng">
                <a:effectLst>
                  <a:outerShdw blurRad="38100" dist="38100" dir="2700000" algn="tl">
                    <a:srgbClr val="000000"/>
                  </a:outerShdw>
                </a:effectLst>
                <a:latin typeface="Helvetica Neue Light" pitchFamily="-65" charset="0"/>
              </a:rPr>
              <a:t>yuè</a:t>
            </a:r>
          </a:p>
          <a:p>
            <a:pPr eaLnBrk="1" hangingPunct="1">
              <a:lnSpc>
                <a:spcPct val="150000"/>
              </a:lnSpc>
              <a:spcBef>
                <a:spcPct val="50000"/>
              </a:spcBef>
              <a:defRPr/>
            </a:pPr>
            <a:r>
              <a:rPr lang="en-US" altLang="en-US" sz="3200" u="sng">
                <a:effectLst>
                  <a:outerShdw blurRad="38100" dist="38100" dir="2700000" algn="tl">
                    <a:srgbClr val="000000"/>
                  </a:outerShdw>
                </a:effectLst>
                <a:latin typeface="Helvetica Neue Light" pitchFamily="-65" charset="0"/>
              </a:rPr>
              <a:t>People</a:t>
            </a:r>
            <a:r>
              <a:rPr lang="en-US" altLang="en-US" sz="3200">
                <a:effectLst>
                  <a:outerShdw blurRad="38100" dist="38100" dir="2700000" algn="tl">
                    <a:srgbClr val="000000"/>
                  </a:outerShdw>
                </a:effectLst>
                <a:latin typeface="Helvetica Neue Light" pitchFamily="-65" charset="0"/>
              </a:rPr>
              <a:t>    </a:t>
            </a:r>
            <a:r>
              <a:rPr lang="en-US" altLang="en-US" sz="3200" u="sng">
                <a:effectLst>
                  <a:outerShdw blurRad="38100" dist="38100" dir="2700000" algn="tl">
                    <a:srgbClr val="000000"/>
                  </a:outerShdw>
                </a:effectLst>
                <a:latin typeface="Helvetica Neue Light" pitchFamily="-65" charset="0"/>
              </a:rPr>
              <a:t>rén</a:t>
            </a:r>
            <a:endParaRPr lang="en-US" altLang="en-US" sz="3200" b="1">
              <a:effectLst>
                <a:outerShdw blurRad="38100" dist="38100" dir="2700000" algn="tl">
                  <a:srgbClr val="000000"/>
                </a:outerShdw>
              </a:effectLst>
              <a:latin typeface="Helvetica Neue Light" pitchFamily="-65" charset="0"/>
            </a:endParaRPr>
          </a:p>
        </p:txBody>
      </p:sp>
      <p:sp>
        <p:nvSpPr>
          <p:cNvPr id="20487" name="AutoShape 10"/>
          <p:cNvSpPr>
            <a:spLocks noChangeArrowheads="1"/>
          </p:cNvSpPr>
          <p:nvPr/>
        </p:nvSpPr>
        <p:spPr bwMode="auto">
          <a:xfrm>
            <a:off x="7470775" y="2974975"/>
            <a:ext cx="984250" cy="984250"/>
          </a:xfrm>
          <a:prstGeom prst="sun">
            <a:avLst>
              <a:gd name="adj" fmla="val 25000"/>
            </a:avLst>
          </a:prstGeom>
          <a:solidFill>
            <a:srgbClr val="FF99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488" name="AutoShape 11"/>
          <p:cNvSpPr>
            <a:spLocks noChangeArrowheads="1"/>
          </p:cNvSpPr>
          <p:nvPr/>
        </p:nvSpPr>
        <p:spPr bwMode="auto">
          <a:xfrm rot="-1343456">
            <a:off x="7696200" y="4344988"/>
            <a:ext cx="561975" cy="869950"/>
          </a:xfrm>
          <a:prstGeom prst="moon">
            <a:avLst>
              <a:gd name="adj" fmla="val 50000"/>
            </a:avLst>
          </a:prstGeom>
          <a:solidFill>
            <a:srgbClr val="DDDDDD"/>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372" name="AutoShape 12"/>
          <p:cNvSpPr>
            <a:spLocks noChangeArrowheads="1"/>
          </p:cNvSpPr>
          <p:nvPr/>
        </p:nvSpPr>
        <p:spPr bwMode="auto">
          <a:xfrm rot="-3381096">
            <a:off x="7770813" y="5637213"/>
            <a:ext cx="762000" cy="76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headEnd/>
            <a:tailEnd/>
          </a:ln>
        </p:spPr>
        <p:txBody>
          <a:bodyPr rot="10800000" wrap="none" anchor="ctr"/>
          <a:lstStyle/>
          <a:p>
            <a:endParaRPr lang="zh-TW" altLang="en-US"/>
          </a:p>
        </p:txBody>
      </p:sp>
      <p:pic>
        <p:nvPicPr>
          <p:cNvPr id="13" name="NMLCHineseslide7.mp3">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762000" y="6543675"/>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3" descr="su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124200"/>
            <a:ext cx="37846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4" descr="m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4171950"/>
            <a:ext cx="327501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5" descr="peop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334000"/>
            <a:ext cx="385286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NMLCHineseslide7.mp3">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4191000" y="70866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1179" fill="hold"/>
                                        <p:tgtEl>
                                          <p:spTgt spid="20496"/>
                                        </p:tgtEl>
                                      </p:cBhvr>
                                    </p:cmd>
                                  </p:childTnLst>
                                </p:cTn>
                              </p:par>
                              <p:par>
                                <p:cTn id="7" presetID="10" presetClass="entr" presetSubtype="0" fill="hold" grpId="0" nodeType="withEffect">
                                  <p:stCondLst>
                                    <p:cond delay="0"/>
                                  </p:stCondLst>
                                  <p:iterate type="wd">
                                    <p:tmPct val="10000"/>
                                  </p:iterate>
                                  <p:childTnLst>
                                    <p:set>
                                      <p:cBhvr>
                                        <p:cTn id="8" dur="1" fill="hold">
                                          <p:stCondLst>
                                            <p:cond delay="0"/>
                                          </p:stCondLst>
                                        </p:cTn>
                                        <p:tgtEl>
                                          <p:spTgt spid="22531"/>
                                        </p:tgtEl>
                                        <p:attrNameLst>
                                          <p:attrName>style.visibility</p:attrName>
                                        </p:attrNameLst>
                                      </p:cBhvr>
                                      <p:to>
                                        <p:strVal val="visible"/>
                                      </p:to>
                                    </p:set>
                                    <p:animEffect transition="in" filter="fade">
                                      <p:cBhvr>
                                        <p:cTn id="9" dur="4000"/>
                                        <p:tgtEl>
                                          <p:spTgt spid="22531"/>
                                        </p:tgtEl>
                                      </p:cBhvr>
                                    </p:animEffect>
                                  </p:childTnLst>
                                </p:cTn>
                              </p:par>
                              <p:par>
                                <p:cTn id="10" presetID="10" presetClass="entr" presetSubtype="0" fill="hold" grpId="0" nodeType="withEffect">
                                  <p:stCondLst>
                                    <p:cond delay="4000"/>
                                  </p:stCondLst>
                                  <p:iterate type="wd">
                                    <p:tmPct val="10000"/>
                                  </p:iterate>
                                  <p:childTnLst>
                                    <p:set>
                                      <p:cBhvr>
                                        <p:cTn id="11" dur="1" fill="hold">
                                          <p:stCondLst>
                                            <p:cond delay="0"/>
                                          </p:stCondLst>
                                        </p:cTn>
                                        <p:tgtEl>
                                          <p:spTgt spid="19461"/>
                                        </p:tgtEl>
                                        <p:attrNameLst>
                                          <p:attrName>style.visibility</p:attrName>
                                        </p:attrNameLst>
                                      </p:cBhvr>
                                      <p:to>
                                        <p:strVal val="visible"/>
                                      </p:to>
                                    </p:set>
                                    <p:animEffect transition="in" filter="fade">
                                      <p:cBhvr>
                                        <p:cTn id="12" dur="2000"/>
                                        <p:tgtEl>
                                          <p:spTgt spid="19461"/>
                                        </p:tgtEl>
                                      </p:cBhvr>
                                    </p:animEffect>
                                  </p:childTnLst>
                                </p:cTn>
                              </p:par>
                              <p:par>
                                <p:cTn id="13" presetID="10" presetClass="entr" presetSubtype="0" fill="hold" grpId="0" nodeType="withEffect">
                                  <p:stCondLst>
                                    <p:cond delay="5000"/>
                                  </p:stCondLst>
                                  <p:childTnLst>
                                    <p:set>
                                      <p:cBhvr>
                                        <p:cTn id="14" dur="1" fill="hold">
                                          <p:stCondLst>
                                            <p:cond delay="0"/>
                                          </p:stCondLst>
                                        </p:cTn>
                                        <p:tgtEl>
                                          <p:spTgt spid="20487"/>
                                        </p:tgtEl>
                                        <p:attrNameLst>
                                          <p:attrName>style.visibility</p:attrName>
                                        </p:attrNameLst>
                                      </p:cBhvr>
                                      <p:to>
                                        <p:strVal val="visible"/>
                                      </p:to>
                                    </p:set>
                                    <p:animEffect transition="in" filter="fade">
                                      <p:cBhvr>
                                        <p:cTn id="15" dur="2000"/>
                                        <p:tgtEl>
                                          <p:spTgt spid="20487"/>
                                        </p:tgtEl>
                                      </p:cBhvr>
                                    </p:animEffect>
                                  </p:childTnLst>
                                </p:cTn>
                              </p:par>
                              <p:par>
                                <p:cTn id="16" presetID="10" presetClass="entr" presetSubtype="0" fill="hold" grpId="0" nodeType="withEffect">
                                  <p:stCondLst>
                                    <p:cond delay="5400"/>
                                  </p:stCondLst>
                                  <p:childTnLst>
                                    <p:set>
                                      <p:cBhvr>
                                        <p:cTn id="17" dur="1" fill="hold">
                                          <p:stCondLst>
                                            <p:cond delay="0"/>
                                          </p:stCondLst>
                                        </p:cTn>
                                        <p:tgtEl>
                                          <p:spTgt spid="20488"/>
                                        </p:tgtEl>
                                        <p:attrNameLst>
                                          <p:attrName>style.visibility</p:attrName>
                                        </p:attrNameLst>
                                      </p:cBhvr>
                                      <p:to>
                                        <p:strVal val="visible"/>
                                      </p:to>
                                    </p:set>
                                    <p:animEffect transition="in" filter="fade">
                                      <p:cBhvr>
                                        <p:cTn id="18" dur="2000"/>
                                        <p:tgtEl>
                                          <p:spTgt spid="20488"/>
                                        </p:tgtEl>
                                      </p:cBhvr>
                                    </p:animEffect>
                                  </p:childTnLst>
                                </p:cTn>
                              </p:par>
                              <p:par>
                                <p:cTn id="19" presetID="10" presetClass="entr" presetSubtype="0" fill="hold" nodeType="withEffect">
                                  <p:stCondLst>
                                    <p:cond delay="6000"/>
                                  </p:stCondLst>
                                  <p:childTnLst>
                                    <p:set>
                                      <p:cBhvr>
                                        <p:cTn id="20" dur="1" fill="hold">
                                          <p:stCondLst>
                                            <p:cond delay="0"/>
                                          </p:stCondLst>
                                        </p:cTn>
                                        <p:tgtEl>
                                          <p:spTgt spid="15372"/>
                                        </p:tgtEl>
                                        <p:attrNameLst>
                                          <p:attrName>style.visibility</p:attrName>
                                        </p:attrNameLst>
                                      </p:cBhvr>
                                      <p:to>
                                        <p:strVal val="visible"/>
                                      </p:to>
                                    </p:set>
                                    <p:animEffect transition="in" filter="fade">
                                      <p:cBhvr>
                                        <p:cTn id="21" dur="2000"/>
                                        <p:tgtEl>
                                          <p:spTgt spid="15372"/>
                                        </p:tgtEl>
                                      </p:cBhvr>
                                    </p:animEffect>
                                  </p:childTnLst>
                                </p:cTn>
                              </p:par>
                              <p:par>
                                <p:cTn id="22" presetID="53" presetClass="entr" presetSubtype="0" fill="hold" nodeType="withEffect">
                                  <p:stCondLst>
                                    <p:cond delay="5000"/>
                                  </p:stCondLst>
                                  <p:childTnLst>
                                    <p:set>
                                      <p:cBhvr>
                                        <p:cTn id="23" dur="1" fill="hold">
                                          <p:stCondLst>
                                            <p:cond delay="0"/>
                                          </p:stCondLst>
                                        </p:cTn>
                                        <p:tgtEl>
                                          <p:spTgt spid="20493"/>
                                        </p:tgtEl>
                                        <p:attrNameLst>
                                          <p:attrName>style.visibility</p:attrName>
                                        </p:attrNameLst>
                                      </p:cBhvr>
                                      <p:to>
                                        <p:strVal val="visible"/>
                                      </p:to>
                                    </p:set>
                                    <p:anim calcmode="lin" valueType="num">
                                      <p:cBhvr>
                                        <p:cTn id="24" dur="2000" fill="hold"/>
                                        <p:tgtEl>
                                          <p:spTgt spid="20493"/>
                                        </p:tgtEl>
                                        <p:attrNameLst>
                                          <p:attrName>ppt_w</p:attrName>
                                        </p:attrNameLst>
                                      </p:cBhvr>
                                      <p:tavLst>
                                        <p:tav tm="0">
                                          <p:val>
                                            <p:fltVal val="0"/>
                                          </p:val>
                                        </p:tav>
                                        <p:tav tm="100000">
                                          <p:val>
                                            <p:strVal val="#ppt_w"/>
                                          </p:val>
                                        </p:tav>
                                      </p:tavLst>
                                    </p:anim>
                                    <p:anim calcmode="lin" valueType="num">
                                      <p:cBhvr>
                                        <p:cTn id="25" dur="2000" fill="hold"/>
                                        <p:tgtEl>
                                          <p:spTgt spid="20493"/>
                                        </p:tgtEl>
                                        <p:attrNameLst>
                                          <p:attrName>ppt_h</p:attrName>
                                        </p:attrNameLst>
                                      </p:cBhvr>
                                      <p:tavLst>
                                        <p:tav tm="0">
                                          <p:val>
                                            <p:fltVal val="0"/>
                                          </p:val>
                                        </p:tav>
                                        <p:tav tm="100000">
                                          <p:val>
                                            <p:strVal val="#ppt_h"/>
                                          </p:val>
                                        </p:tav>
                                      </p:tavLst>
                                    </p:anim>
                                    <p:animEffect transition="in" filter="fade">
                                      <p:cBhvr>
                                        <p:cTn id="26" dur="2000"/>
                                        <p:tgtEl>
                                          <p:spTgt spid="20493"/>
                                        </p:tgtEl>
                                      </p:cBhvr>
                                    </p:animEffect>
                                  </p:childTnLst>
                                </p:cTn>
                              </p:par>
                              <p:par>
                                <p:cTn id="27" presetID="53" presetClass="entr" presetSubtype="0" fill="hold" nodeType="withEffect">
                                  <p:stCondLst>
                                    <p:cond delay="6000"/>
                                  </p:stCondLst>
                                  <p:childTnLst>
                                    <p:set>
                                      <p:cBhvr>
                                        <p:cTn id="28" dur="1" fill="hold">
                                          <p:stCondLst>
                                            <p:cond delay="0"/>
                                          </p:stCondLst>
                                        </p:cTn>
                                        <p:tgtEl>
                                          <p:spTgt spid="20494"/>
                                        </p:tgtEl>
                                        <p:attrNameLst>
                                          <p:attrName>style.visibility</p:attrName>
                                        </p:attrNameLst>
                                      </p:cBhvr>
                                      <p:to>
                                        <p:strVal val="visible"/>
                                      </p:to>
                                    </p:set>
                                    <p:anim calcmode="lin" valueType="num">
                                      <p:cBhvr>
                                        <p:cTn id="29" dur="2000" fill="hold"/>
                                        <p:tgtEl>
                                          <p:spTgt spid="20494"/>
                                        </p:tgtEl>
                                        <p:attrNameLst>
                                          <p:attrName>ppt_w</p:attrName>
                                        </p:attrNameLst>
                                      </p:cBhvr>
                                      <p:tavLst>
                                        <p:tav tm="0">
                                          <p:val>
                                            <p:fltVal val="0"/>
                                          </p:val>
                                        </p:tav>
                                        <p:tav tm="100000">
                                          <p:val>
                                            <p:strVal val="#ppt_w"/>
                                          </p:val>
                                        </p:tav>
                                      </p:tavLst>
                                    </p:anim>
                                    <p:anim calcmode="lin" valueType="num">
                                      <p:cBhvr>
                                        <p:cTn id="30" dur="2000" fill="hold"/>
                                        <p:tgtEl>
                                          <p:spTgt spid="20494"/>
                                        </p:tgtEl>
                                        <p:attrNameLst>
                                          <p:attrName>ppt_h</p:attrName>
                                        </p:attrNameLst>
                                      </p:cBhvr>
                                      <p:tavLst>
                                        <p:tav tm="0">
                                          <p:val>
                                            <p:fltVal val="0"/>
                                          </p:val>
                                        </p:tav>
                                        <p:tav tm="100000">
                                          <p:val>
                                            <p:strVal val="#ppt_h"/>
                                          </p:val>
                                        </p:tav>
                                      </p:tavLst>
                                    </p:anim>
                                    <p:animEffect transition="in" filter="fade">
                                      <p:cBhvr>
                                        <p:cTn id="31" dur="2000"/>
                                        <p:tgtEl>
                                          <p:spTgt spid="20494"/>
                                        </p:tgtEl>
                                      </p:cBhvr>
                                    </p:animEffect>
                                  </p:childTnLst>
                                </p:cTn>
                              </p:par>
                              <p:par>
                                <p:cTn id="32" presetID="53" presetClass="entr" presetSubtype="0" fill="hold" nodeType="withEffect">
                                  <p:stCondLst>
                                    <p:cond delay="7000"/>
                                  </p:stCondLst>
                                  <p:childTnLst>
                                    <p:set>
                                      <p:cBhvr>
                                        <p:cTn id="33" dur="1" fill="hold">
                                          <p:stCondLst>
                                            <p:cond delay="0"/>
                                          </p:stCondLst>
                                        </p:cTn>
                                        <p:tgtEl>
                                          <p:spTgt spid="20495"/>
                                        </p:tgtEl>
                                        <p:attrNameLst>
                                          <p:attrName>style.visibility</p:attrName>
                                        </p:attrNameLst>
                                      </p:cBhvr>
                                      <p:to>
                                        <p:strVal val="visible"/>
                                      </p:to>
                                    </p:set>
                                    <p:anim calcmode="lin" valueType="num">
                                      <p:cBhvr>
                                        <p:cTn id="34" dur="2000" fill="hold"/>
                                        <p:tgtEl>
                                          <p:spTgt spid="20495"/>
                                        </p:tgtEl>
                                        <p:attrNameLst>
                                          <p:attrName>ppt_w</p:attrName>
                                        </p:attrNameLst>
                                      </p:cBhvr>
                                      <p:tavLst>
                                        <p:tav tm="0">
                                          <p:val>
                                            <p:fltVal val="0"/>
                                          </p:val>
                                        </p:tav>
                                        <p:tav tm="100000">
                                          <p:val>
                                            <p:strVal val="#ppt_w"/>
                                          </p:val>
                                        </p:tav>
                                      </p:tavLst>
                                    </p:anim>
                                    <p:anim calcmode="lin" valueType="num">
                                      <p:cBhvr>
                                        <p:cTn id="35" dur="2000" fill="hold"/>
                                        <p:tgtEl>
                                          <p:spTgt spid="20495"/>
                                        </p:tgtEl>
                                        <p:attrNameLst>
                                          <p:attrName>ppt_h</p:attrName>
                                        </p:attrNameLst>
                                      </p:cBhvr>
                                      <p:tavLst>
                                        <p:tav tm="0">
                                          <p:val>
                                            <p:fltVal val="0"/>
                                          </p:val>
                                        </p:tav>
                                        <p:tav tm="100000">
                                          <p:val>
                                            <p:strVal val="#ppt_h"/>
                                          </p:val>
                                        </p:tav>
                                      </p:tavLst>
                                    </p:anim>
                                    <p:animEffect transition="in" filter="fade">
                                      <p:cBhvr>
                                        <p:cTn id="36" dur="2000"/>
                                        <p:tgtEl>
                                          <p:spTgt spid="2049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mph" presetSubtype="0" fill="hold" nodeType="clickEffect">
                                  <p:stCondLst>
                                    <p:cond delay="0"/>
                                  </p:stCondLst>
                                  <p:childTnLst>
                                    <p:animRot by="21600000">
                                      <p:cBhvr>
                                        <p:cTn id="40" dur="2000" fill="hold"/>
                                        <p:tgtEl>
                                          <p:spTgt spid="15372"/>
                                        </p:tgtEl>
                                        <p:attrNameLst>
                                          <p:attrName>r</p:attrName>
                                        </p:attrNameLst>
                                      </p:cBhvr>
                                    </p:animRot>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mph" presetSubtype="0" fill="hold" nodeType="clickEffect">
                                  <p:stCondLst>
                                    <p:cond delay="0"/>
                                  </p:stCondLst>
                                  <p:childTnLst>
                                    <p:animScale>
                                      <p:cBhvr>
                                        <p:cTn id="44" dur="2000" fill="hold"/>
                                        <p:tgtEl>
                                          <p:spTgt spid="1537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45"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20496"/>
                </p:tgtEl>
              </p:cMediaNode>
            </p:audio>
          </p:childTnLst>
        </p:cTn>
      </p:par>
    </p:tnLst>
    <p:bldLst>
      <p:bldP spid="22531" grpId="0"/>
      <p:bldP spid="19461" grpId="0"/>
      <p:bldP spid="20487" grpId="0" animBg="1"/>
      <p:bldP spid="204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ChangeArrowheads="1"/>
          </p:cNvSpPr>
          <p:nvPr/>
        </p:nvSpPr>
        <p:spPr bwMode="auto">
          <a:xfrm>
            <a:off x="609600" y="976313"/>
            <a:ext cx="8001000" cy="3016250"/>
          </a:xfrm>
          <a:prstGeom prst="rect">
            <a:avLst/>
          </a:prstGeom>
          <a:noFill/>
          <a:ln w="9525">
            <a:noFill/>
            <a:miter lim="800000"/>
            <a:headEnd/>
            <a:tailEnd/>
          </a:ln>
        </p:spPr>
        <p:txBody>
          <a:bodyPr anchor="ct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sz="3200">
                <a:solidFill>
                  <a:srgbClr val="CC66FF"/>
                </a:solidFill>
                <a:effectLst>
                  <a:outerShdw blurRad="38100" dist="38100" dir="2700000" algn="tl">
                    <a:srgbClr val="000000"/>
                  </a:outerShdw>
                </a:effectLst>
                <a:latin typeface="Helvetica Neue Light" pitchFamily="-65" charset="0"/>
              </a:rPr>
              <a:t>Although more than one system of Romanization exists for Chinese characters, Pinyin, the system adopted by China, is the most common.  Pinyin uses all the letters in the English language except for “V”.  In addition Pinyin uses “Ü” (umlaut U).</a:t>
            </a:r>
            <a:r>
              <a:rPr lang="en-US" altLang="en-US" sz="3200" b="1">
                <a:solidFill>
                  <a:srgbClr val="CC66FF"/>
                </a:solidFill>
                <a:effectLst>
                  <a:outerShdw blurRad="38100" dist="38100" dir="2700000" algn="tl">
                    <a:srgbClr val="000000"/>
                  </a:outerShdw>
                </a:effectLst>
                <a:latin typeface="Helvetica Neue Light" pitchFamily="-65" charset="0"/>
              </a:rPr>
              <a:t>  </a:t>
            </a:r>
          </a:p>
        </p:txBody>
      </p:sp>
      <p:sp>
        <p:nvSpPr>
          <p:cNvPr id="20485" name="Text Box 5"/>
          <p:cNvSpPr txBox="1">
            <a:spLocks noChangeArrowheads="1"/>
          </p:cNvSpPr>
          <p:nvPr/>
        </p:nvSpPr>
        <p:spPr bwMode="auto">
          <a:xfrm>
            <a:off x="1676400" y="4572000"/>
            <a:ext cx="3810000" cy="9144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sz="5400" b="1">
                <a:solidFill>
                  <a:schemeClr val="accent2"/>
                </a:solidFill>
                <a:effectLst>
                  <a:outerShdw blurRad="38100" dist="38100" dir="2700000" algn="tl">
                    <a:srgbClr val="000000"/>
                  </a:outerShdw>
                </a:effectLst>
                <a:latin typeface="Bookman Old Style" pitchFamily="18" charset="0"/>
              </a:rPr>
              <a:t>PIN</a:t>
            </a:r>
            <a:r>
              <a:rPr lang="en-US" altLang="en-US" sz="3200">
                <a:solidFill>
                  <a:srgbClr val="5C60A2"/>
                </a:solidFill>
                <a:effectLst>
                  <a:outerShdw blurRad="38100" dist="38100" dir="2700000" algn="tl">
                    <a:srgbClr val="000000"/>
                  </a:outerShdw>
                </a:effectLst>
                <a:latin typeface="Helvetica" pitchFamily="-65" charset="0"/>
              </a:rPr>
              <a:t>=“Spell”</a:t>
            </a:r>
            <a:endParaRPr lang="en-US" altLang="en-US" sz="3200" b="1">
              <a:solidFill>
                <a:schemeClr val="accent2"/>
              </a:solidFill>
              <a:latin typeface="Helvetica Neue Light" pitchFamily="-65" charset="0"/>
            </a:endParaRPr>
          </a:p>
        </p:txBody>
      </p:sp>
      <p:sp>
        <p:nvSpPr>
          <p:cNvPr id="20487" name="Text Box 7"/>
          <p:cNvSpPr txBox="1">
            <a:spLocks noChangeArrowheads="1"/>
          </p:cNvSpPr>
          <p:nvPr/>
        </p:nvSpPr>
        <p:spPr bwMode="auto">
          <a:xfrm>
            <a:off x="4648200" y="5181600"/>
            <a:ext cx="3810000" cy="9144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sz="5400" b="1">
                <a:solidFill>
                  <a:srgbClr val="CF66ED"/>
                </a:solidFill>
                <a:effectLst>
                  <a:outerShdw blurRad="38100" dist="38100" dir="2700000" algn="tl">
                    <a:srgbClr val="000000"/>
                  </a:outerShdw>
                </a:effectLst>
                <a:latin typeface="Bookman Old Style" pitchFamily="18" charset="0"/>
              </a:rPr>
              <a:t>YIN</a:t>
            </a:r>
            <a:r>
              <a:rPr lang="en-US" altLang="en-US" sz="3200">
                <a:solidFill>
                  <a:srgbClr val="9F4FB7"/>
                </a:solidFill>
                <a:effectLst>
                  <a:outerShdw blurRad="38100" dist="38100" dir="2700000" algn="tl">
                    <a:srgbClr val="000000"/>
                  </a:outerShdw>
                </a:effectLst>
                <a:latin typeface="Helvetica" pitchFamily="-65" charset="0"/>
              </a:rPr>
              <a:t>=“Sound”</a:t>
            </a:r>
            <a:endParaRPr lang="en-US" altLang="en-US" sz="3200" b="1">
              <a:solidFill>
                <a:schemeClr val="accent2"/>
              </a:solidFill>
              <a:latin typeface="Helvetica Neue Light" pitchFamily="-65" charset="0"/>
            </a:endParaRPr>
          </a:p>
        </p:txBody>
      </p:sp>
      <p:pic>
        <p:nvPicPr>
          <p:cNvPr id="7" name="NMLCHineseslide8.mp3">
            <a:hlinkClick r:id="" action="ppaction://media"/>
          </p:cNvPr>
          <p:cNvPicPr>
            <a:picLocks noRot="1" noChangeAspect="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762000" y="6543675"/>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slide8.mp3">
            <a:hlinkClick r:id="" action="ppaction://media"/>
          </p:cNvPr>
          <p:cNvPicPr>
            <a:picLocks noRot="1" noChangeAspect="1" noChangeArrowheads="1"/>
          </p:cNvPicPr>
          <p:nvPr>
            <a:audioFile r:link="rId3"/>
          </p:nvPr>
        </p:nvPicPr>
        <p:blipFill>
          <a:blip r:embed="rId6">
            <a:extLst>
              <a:ext uri="{28A0092B-C50C-407E-A947-70E740481C1C}">
                <a14:useLocalDpi xmlns:a14="http://schemas.microsoft.com/office/drawing/2010/main" val="0"/>
              </a:ext>
            </a:extLst>
          </a:blip>
          <a:srcRect/>
          <a:stretch>
            <a:fillRect/>
          </a:stretch>
        </p:blipFill>
        <p:spPr bwMode="auto">
          <a:xfrm>
            <a:off x="4343400" y="70104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341" fill="hold"/>
                                        <p:tgtEl>
                                          <p:spTgt spid="21511"/>
                                        </p:tgtEl>
                                      </p:cBhvr>
                                    </p:cmd>
                                  </p:childTnLst>
                                </p:cTn>
                              </p:par>
                              <p:par>
                                <p:cTn id="7" presetID="10" presetClass="entr" presetSubtype="0" fill="hold" grpId="0" nodeType="withEffect">
                                  <p:stCondLst>
                                    <p:cond delay="0"/>
                                  </p:stCondLst>
                                  <p:iterate type="wd">
                                    <p:tmPct val="10000"/>
                                  </p:iterate>
                                  <p:childTnLst>
                                    <p:set>
                                      <p:cBhvr>
                                        <p:cTn id="8" dur="1" fill="hold">
                                          <p:stCondLst>
                                            <p:cond delay="0"/>
                                          </p:stCondLst>
                                        </p:cTn>
                                        <p:tgtEl>
                                          <p:spTgt spid="23558"/>
                                        </p:tgtEl>
                                        <p:attrNameLst>
                                          <p:attrName>style.visibility</p:attrName>
                                        </p:attrNameLst>
                                      </p:cBhvr>
                                      <p:to>
                                        <p:strVal val="visible"/>
                                      </p:to>
                                    </p:set>
                                    <p:animEffect transition="in" filter="fade">
                                      <p:cBhvr>
                                        <p:cTn id="9" dur="5000"/>
                                        <p:tgtEl>
                                          <p:spTgt spid="23558"/>
                                        </p:tgtEl>
                                      </p:cBhvr>
                                    </p:animEffect>
                                  </p:childTnLst>
                                </p:cTn>
                              </p:par>
                              <p:par>
                                <p:cTn id="10" presetID="53" presetClass="entr" presetSubtype="0" fill="hold" grpId="0" nodeType="withEffect">
                                  <p:stCondLst>
                                    <p:cond delay="5000"/>
                                  </p:stCondLst>
                                  <p:childTnLst>
                                    <p:set>
                                      <p:cBhvr>
                                        <p:cTn id="11" dur="1" fill="hold">
                                          <p:stCondLst>
                                            <p:cond delay="0"/>
                                          </p:stCondLst>
                                        </p:cTn>
                                        <p:tgtEl>
                                          <p:spTgt spid="20485"/>
                                        </p:tgtEl>
                                        <p:attrNameLst>
                                          <p:attrName>style.visibility</p:attrName>
                                        </p:attrNameLst>
                                      </p:cBhvr>
                                      <p:to>
                                        <p:strVal val="visible"/>
                                      </p:to>
                                    </p:set>
                                    <p:anim calcmode="lin" valueType="num">
                                      <p:cBhvr>
                                        <p:cTn id="12" dur="2000" fill="hold"/>
                                        <p:tgtEl>
                                          <p:spTgt spid="20485"/>
                                        </p:tgtEl>
                                        <p:attrNameLst>
                                          <p:attrName>ppt_w</p:attrName>
                                        </p:attrNameLst>
                                      </p:cBhvr>
                                      <p:tavLst>
                                        <p:tav tm="0">
                                          <p:val>
                                            <p:fltVal val="0"/>
                                          </p:val>
                                        </p:tav>
                                        <p:tav tm="100000">
                                          <p:val>
                                            <p:strVal val="#ppt_w"/>
                                          </p:val>
                                        </p:tav>
                                      </p:tavLst>
                                    </p:anim>
                                    <p:anim calcmode="lin" valueType="num">
                                      <p:cBhvr>
                                        <p:cTn id="13" dur="2000" fill="hold"/>
                                        <p:tgtEl>
                                          <p:spTgt spid="20485"/>
                                        </p:tgtEl>
                                        <p:attrNameLst>
                                          <p:attrName>ppt_h</p:attrName>
                                        </p:attrNameLst>
                                      </p:cBhvr>
                                      <p:tavLst>
                                        <p:tav tm="0">
                                          <p:val>
                                            <p:fltVal val="0"/>
                                          </p:val>
                                        </p:tav>
                                        <p:tav tm="100000">
                                          <p:val>
                                            <p:strVal val="#ppt_h"/>
                                          </p:val>
                                        </p:tav>
                                      </p:tavLst>
                                    </p:anim>
                                    <p:animEffect transition="in" filter="fade">
                                      <p:cBhvr>
                                        <p:cTn id="14" dur="2000"/>
                                        <p:tgtEl>
                                          <p:spTgt spid="20485"/>
                                        </p:tgtEl>
                                      </p:cBhvr>
                                    </p:animEffect>
                                  </p:childTnLst>
                                </p:cTn>
                              </p:par>
                              <p:par>
                                <p:cTn id="15" presetID="53" presetClass="entr" presetSubtype="0" fill="hold" grpId="0" nodeType="withEffect">
                                  <p:stCondLst>
                                    <p:cond delay="6000"/>
                                  </p:stCondLst>
                                  <p:childTnLst>
                                    <p:set>
                                      <p:cBhvr>
                                        <p:cTn id="16" dur="1" fill="hold">
                                          <p:stCondLst>
                                            <p:cond delay="0"/>
                                          </p:stCondLst>
                                        </p:cTn>
                                        <p:tgtEl>
                                          <p:spTgt spid="20487"/>
                                        </p:tgtEl>
                                        <p:attrNameLst>
                                          <p:attrName>style.visibility</p:attrName>
                                        </p:attrNameLst>
                                      </p:cBhvr>
                                      <p:to>
                                        <p:strVal val="visible"/>
                                      </p:to>
                                    </p:set>
                                    <p:anim calcmode="lin" valueType="num">
                                      <p:cBhvr>
                                        <p:cTn id="17" dur="2000" fill="hold"/>
                                        <p:tgtEl>
                                          <p:spTgt spid="20487"/>
                                        </p:tgtEl>
                                        <p:attrNameLst>
                                          <p:attrName>ppt_w</p:attrName>
                                        </p:attrNameLst>
                                      </p:cBhvr>
                                      <p:tavLst>
                                        <p:tav tm="0">
                                          <p:val>
                                            <p:fltVal val="0"/>
                                          </p:val>
                                        </p:tav>
                                        <p:tav tm="100000">
                                          <p:val>
                                            <p:strVal val="#ppt_w"/>
                                          </p:val>
                                        </p:tav>
                                      </p:tavLst>
                                    </p:anim>
                                    <p:anim calcmode="lin" valueType="num">
                                      <p:cBhvr>
                                        <p:cTn id="18" dur="2000" fill="hold"/>
                                        <p:tgtEl>
                                          <p:spTgt spid="20487"/>
                                        </p:tgtEl>
                                        <p:attrNameLst>
                                          <p:attrName>ppt_h</p:attrName>
                                        </p:attrNameLst>
                                      </p:cBhvr>
                                      <p:tavLst>
                                        <p:tav tm="0">
                                          <p:val>
                                            <p:fltVal val="0"/>
                                          </p:val>
                                        </p:tav>
                                        <p:tav tm="100000">
                                          <p:val>
                                            <p:strVal val="#ppt_h"/>
                                          </p:val>
                                        </p:tav>
                                      </p:tavLst>
                                    </p:anim>
                                    <p:animEffect transition="in" filter="fade">
                                      <p:cBhvr>
                                        <p:cTn id="19"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21511"/>
                </p:tgtEl>
              </p:cMediaNode>
            </p:audio>
          </p:childTnLst>
        </p:cTn>
      </p:par>
    </p:tnLst>
    <p:bldLst>
      <p:bldP spid="23558" grpId="0"/>
      <p:bldP spid="20485" grpId="0"/>
      <p:bldP spid="204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5"/>
          <p:cNvSpPr>
            <a:spLocks noChangeArrowheads="1"/>
          </p:cNvSpPr>
          <p:nvPr/>
        </p:nvSpPr>
        <p:spPr bwMode="auto">
          <a:xfrm>
            <a:off x="838200" y="487363"/>
            <a:ext cx="7772400" cy="2282825"/>
          </a:xfrm>
          <a:prstGeom prst="rect">
            <a:avLst/>
          </a:prstGeom>
          <a:noFill/>
          <a:ln w="9525">
            <a:noFill/>
            <a:miter lim="800000"/>
            <a:headEnd/>
            <a:tailEnd/>
          </a:ln>
        </p:spPr>
        <p:txBody>
          <a:bodyPr anchor="ct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b="1">
                <a:solidFill>
                  <a:schemeClr val="hlink"/>
                </a:solidFill>
                <a:effectLst>
                  <a:outerShdw blurRad="38100" dist="38100" dir="2700000" algn="tl">
                    <a:srgbClr val="000000"/>
                  </a:outerShdw>
                </a:effectLst>
                <a:latin typeface="Helvetica Neue Light" pitchFamily="-65" charset="0"/>
              </a:rPr>
              <a:t>While Chinese uses traditional and simplified characters not all speakers can write both.</a:t>
            </a:r>
          </a:p>
          <a:p>
            <a:pPr eaLnBrk="1" hangingPunct="1">
              <a:defRPr/>
            </a:pPr>
            <a:endParaRPr lang="en-US" altLang="en-US" b="1">
              <a:solidFill>
                <a:schemeClr val="hlink"/>
              </a:solidFill>
              <a:effectLst>
                <a:outerShdw blurRad="38100" dist="38100" dir="2700000" algn="tl">
                  <a:srgbClr val="000000"/>
                </a:outerShdw>
              </a:effectLst>
              <a:latin typeface="Helvetica Neue Light" pitchFamily="-65" charset="0"/>
            </a:endParaRPr>
          </a:p>
          <a:p>
            <a:pPr eaLnBrk="1" hangingPunct="1">
              <a:defRPr/>
            </a:pPr>
            <a:r>
              <a:rPr lang="en-US" altLang="en-US" b="1">
                <a:solidFill>
                  <a:schemeClr val="hlink"/>
                </a:solidFill>
                <a:effectLst>
                  <a:outerShdw blurRad="38100" dist="38100" dir="2700000" algn="tl">
                    <a:srgbClr val="000000"/>
                  </a:outerShdw>
                </a:effectLst>
                <a:latin typeface="Helvetica Neue Light" pitchFamily="-65" charset="0"/>
              </a:rPr>
              <a:t>Traditional Chinese is used in Taiwan, Hong Kong and most places worldwide and simplified is used by the United Nations and in mainland China.</a:t>
            </a:r>
          </a:p>
        </p:txBody>
      </p:sp>
      <p:sp>
        <p:nvSpPr>
          <p:cNvPr id="22531" name="Rectangle 5"/>
          <p:cNvSpPr>
            <a:spLocks noChangeArrowheads="1"/>
          </p:cNvSpPr>
          <p:nvPr/>
        </p:nvSpPr>
        <p:spPr bwMode="auto">
          <a:xfrm>
            <a:off x="0" y="20097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aphicFrame>
        <p:nvGraphicFramePr>
          <p:cNvPr id="27734" name="Group 86"/>
          <p:cNvGraphicFramePr>
            <a:graphicFrameLocks noGrp="1"/>
          </p:cNvGraphicFramePr>
          <p:nvPr/>
        </p:nvGraphicFramePr>
        <p:xfrm>
          <a:off x="914400" y="3276600"/>
          <a:ext cx="6858000" cy="2971800"/>
        </p:xfrm>
        <a:graphic>
          <a:graphicData uri="http://schemas.openxmlformats.org/drawingml/2006/table">
            <a:tbl>
              <a:tblPr/>
              <a:tblGrid>
                <a:gridCol w="1468438">
                  <a:extLst>
                    <a:ext uri="{9D8B030D-6E8A-4147-A177-3AD203B41FA5}">
                      <a16:colId xmlns:a16="http://schemas.microsoft.com/office/drawing/2014/main" val="2836005865"/>
                    </a:ext>
                  </a:extLst>
                </a:gridCol>
                <a:gridCol w="1865312">
                  <a:extLst>
                    <a:ext uri="{9D8B030D-6E8A-4147-A177-3AD203B41FA5}">
                      <a16:colId xmlns:a16="http://schemas.microsoft.com/office/drawing/2014/main" val="3383875494"/>
                    </a:ext>
                  </a:extLst>
                </a:gridCol>
                <a:gridCol w="1660525">
                  <a:extLst>
                    <a:ext uri="{9D8B030D-6E8A-4147-A177-3AD203B41FA5}">
                      <a16:colId xmlns:a16="http://schemas.microsoft.com/office/drawing/2014/main" val="1653688466"/>
                    </a:ext>
                  </a:extLst>
                </a:gridCol>
                <a:gridCol w="1863725">
                  <a:extLst>
                    <a:ext uri="{9D8B030D-6E8A-4147-A177-3AD203B41FA5}">
                      <a16:colId xmlns:a16="http://schemas.microsoft.com/office/drawing/2014/main" val="3457072860"/>
                    </a:ext>
                  </a:extLst>
                </a:gridCol>
              </a:tblGrid>
              <a:tr h="860425">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Definition</a:t>
                      </a:r>
                      <a:endParaRPr kumimoji="0" lang="en-US"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D6"/>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Traditional</a:t>
                      </a:r>
                      <a:endParaRPr kumimoji="0" lang="en-US"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D6"/>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Simplified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D6"/>
                    </a:solid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Pinyin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D6"/>
                    </a:solidFill>
                  </a:tcPr>
                </a:tc>
                <a:extLst>
                  <a:ext uri="{0D108BD9-81ED-4DB2-BD59-A6C34878D82A}">
                    <a16:rowId xmlns:a16="http://schemas.microsoft.com/office/drawing/2014/main" val="503546609"/>
                  </a:ext>
                </a:extLst>
              </a:tr>
              <a:tr h="1055688">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Traditional</a:t>
                      </a:r>
                      <a:br>
                        <a:rPr kumimoji="0" lang="en-US"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br>
                      <a:r>
                        <a:rPr kumimoji="0" lang="en-US"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characters</a:t>
                      </a:r>
                      <a:endParaRPr kumimoji="0" lang="en-US"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a:ln>
                            <a:noFill/>
                          </a:ln>
                          <a:solidFill>
                            <a:srgbClr val="A50021"/>
                          </a:solidFill>
                          <a:effectLst/>
                          <a:latin typeface="PMingLiU" panose="02020500000000000000" pitchFamily="18" charset="-120"/>
                          <a:ea typeface="PMingLiU" panose="02020500000000000000" pitchFamily="18" charset="-120"/>
                          <a:cs typeface="Arial" panose="020B0604020202020204" pitchFamily="34" charset="0"/>
                        </a:rPr>
                        <a:t>繁體字</a:t>
                      </a:r>
                      <a:endParaRPr kumimoji="0" lang="zh-TW" altLang="en-US" sz="3200" b="1" i="0" u="none" strike="noStrike" cap="none" normalizeH="0" baseline="0">
                        <a:ln>
                          <a:noFill/>
                        </a:ln>
                        <a:solidFill>
                          <a:srgbClr val="A50021"/>
                        </a:solidFill>
                        <a:effectLst/>
                        <a:latin typeface="Arial" panose="020B0604020202020204" pitchFamily="34" charset="0"/>
                        <a:ea typeface="PMingLiU" panose="02020500000000000000" pitchFamily="18" charset="-12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A50021"/>
                          </a:solidFill>
                          <a:effectLst/>
                          <a:latin typeface="Times New Roman" panose="02020603050405020304" pitchFamily="18" charset="0"/>
                          <a:ea typeface="宋体" panose="02010600030101010101" pitchFamily="2" charset="-122"/>
                          <a:cs typeface="Arial" panose="020B0604020202020204" pitchFamily="34" charset="0"/>
                        </a:rPr>
                        <a:t>繁体字</a:t>
                      </a:r>
                      <a:endParaRPr kumimoji="0" lang="zh-CN" altLang="en-US" sz="3200" b="1" i="0" u="none" strike="noStrike" cap="none" normalizeH="0" baseline="0">
                        <a:ln>
                          <a:noFill/>
                        </a:ln>
                        <a:solidFill>
                          <a:srgbClr val="A5002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rPr>
                        <a:t>fántǐzì</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820026"/>
                  </a:ext>
                </a:extLst>
              </a:tr>
              <a:tr h="1055688">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Simplified</a:t>
                      </a:r>
                      <a:br>
                        <a:rPr kumimoji="0" lang="en-US"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br>
                      <a:r>
                        <a:rPr kumimoji="0" lang="en-US" altLang="en-US" sz="20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characters</a:t>
                      </a:r>
                      <a:endParaRPr kumimoji="0" lang="en-US"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a:ln>
                            <a:noFill/>
                          </a:ln>
                          <a:solidFill>
                            <a:srgbClr val="A50021"/>
                          </a:solidFill>
                          <a:effectLst/>
                          <a:latin typeface="PMingLiU" panose="02020500000000000000" pitchFamily="18" charset="-120"/>
                          <a:ea typeface="PMingLiU" panose="02020500000000000000" pitchFamily="18" charset="-120"/>
                          <a:cs typeface="Arial" panose="020B0604020202020204" pitchFamily="34" charset="0"/>
                        </a:rPr>
                        <a:t>簡體字</a:t>
                      </a:r>
                      <a:endParaRPr kumimoji="0" lang="zh-TW" altLang="en-US" sz="3200" b="1" i="0" u="none" strike="noStrike" cap="none" normalizeH="0" baseline="0">
                        <a:ln>
                          <a:noFill/>
                        </a:ln>
                        <a:solidFill>
                          <a:srgbClr val="A50021"/>
                        </a:solidFill>
                        <a:effectLst/>
                        <a:latin typeface="Arial" panose="020B0604020202020204" pitchFamily="34" charset="0"/>
                        <a:ea typeface="PMingLiU" panose="02020500000000000000" pitchFamily="18" charset="-12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a:ln>
                            <a:noFill/>
                          </a:ln>
                          <a:solidFill>
                            <a:srgbClr val="A50021"/>
                          </a:solidFill>
                          <a:effectLst/>
                          <a:latin typeface="Times New Roman" panose="02020603050405020304" pitchFamily="18" charset="0"/>
                          <a:ea typeface="宋体" panose="02010600030101010101" pitchFamily="2" charset="-122"/>
                          <a:cs typeface="Arial" panose="020B0604020202020204" pitchFamily="34" charset="0"/>
                        </a:rPr>
                        <a:t>简体字</a:t>
                      </a:r>
                      <a:endParaRPr kumimoji="0" lang="zh-CN" altLang="en-US" sz="3200" b="1" i="0" u="none" strike="noStrike" cap="none" normalizeH="0" baseline="0">
                        <a:ln>
                          <a:noFill/>
                        </a:ln>
                        <a:solidFill>
                          <a:srgbClr val="A5002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rPr>
                        <a:t>jiǎntǐzì</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4219474"/>
                  </a:ext>
                </a:extLst>
              </a:tr>
            </a:tbl>
          </a:graphicData>
        </a:graphic>
      </p:graphicFrame>
      <p:pic>
        <p:nvPicPr>
          <p:cNvPr id="28" name="NMLCHineseslide9.mp3">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533400" y="5791200"/>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NMLCHineseslide9.mp3">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3962400" y="68580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1628" fill="hold"/>
                                        <p:tgtEl>
                                          <p:spTgt spid="22555"/>
                                        </p:tgtEl>
                                      </p:cBhvr>
                                    </p:cmd>
                                  </p:childTnLst>
                                </p:cTn>
                              </p:par>
                              <p:par>
                                <p:cTn id="7" presetID="10" presetClass="entr" presetSubtype="0" fill="hold" grpId="0" nodeType="withEffect">
                                  <p:stCondLst>
                                    <p:cond delay="0"/>
                                  </p:stCondLst>
                                  <p:iterate type="wd">
                                    <p:tmPct val="10000"/>
                                  </p:iterate>
                                  <p:childTnLst>
                                    <p:set>
                                      <p:cBhvr>
                                        <p:cTn id="8" dur="1" fill="hold">
                                          <p:stCondLst>
                                            <p:cond delay="0"/>
                                          </p:stCondLst>
                                        </p:cTn>
                                        <p:tgtEl>
                                          <p:spTgt spid="21508"/>
                                        </p:tgtEl>
                                        <p:attrNameLst>
                                          <p:attrName>style.visibility</p:attrName>
                                        </p:attrNameLst>
                                      </p:cBhvr>
                                      <p:to>
                                        <p:strVal val="visible"/>
                                      </p:to>
                                    </p:set>
                                    <p:animEffect transition="in" filter="fade">
                                      <p:cBhvr>
                                        <p:cTn id="9" dur="5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2555"/>
                </p:tgtEl>
              </p:cMediaNode>
            </p:audio>
          </p:childTnLst>
        </p:cTn>
      </p:par>
    </p:tnLst>
    <p:bldLst>
      <p:bldP spid="21508"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ppt/theme/themeOverride2.xml><?xml version="1.0" encoding="utf-8"?>
<a:themeOverride xmlns:a="http://schemas.openxmlformats.org/drawingml/2006/main">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ppt/theme/themeOverride3.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4.xml><?xml version="1.0" encoding="utf-8"?>
<a:themeOverride xmlns:a="http://schemas.openxmlformats.org/drawingml/2006/main">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ppt/theme/themeOverride5.xml><?xml version="1.0" encoding="utf-8"?>
<a:themeOverride xmlns:a="http://schemas.openxmlformats.org/drawingml/2006/main">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ppt/theme/themeOverride6.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7.xml><?xml version="1.0" encoding="utf-8"?>
<a:themeOverride xmlns:a="http://schemas.openxmlformats.org/drawingml/2006/main">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ppt/theme/themeOverride8.xml><?xml version="1.0" encoding="utf-8"?>
<a:themeOverride xmlns:a="http://schemas.openxmlformats.org/drawingml/2006/main">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ppt/theme/themeOverride9.xml><?xml version="1.0" encoding="utf-8"?>
<a:themeOverride xmlns:a="http://schemas.openxmlformats.org/drawingml/2006/main">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docProps/app.xml><?xml version="1.0" encoding="utf-8"?>
<Properties xmlns="http://schemas.openxmlformats.org/officeDocument/2006/extended-properties" xmlns:vt="http://schemas.openxmlformats.org/officeDocument/2006/docPropsVTypes">
  <TotalTime>2170</TotalTime>
  <Words>598</Words>
  <Application>Microsoft Office PowerPoint</Application>
  <PresentationFormat>On-screen Show (4:3)</PresentationFormat>
  <Paragraphs>85</Paragraphs>
  <Slides>20</Slides>
  <Notes>20</Notes>
  <HiddenSlides>0</HiddenSlides>
  <MMClips>33</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Arial</vt:lpstr>
      <vt:lpstr>Calibri</vt:lpstr>
      <vt:lpstr>ＭＳ Ｐゴシック</vt:lpstr>
      <vt:lpstr>Vladimir Script</vt:lpstr>
      <vt:lpstr>ヒラギノ角ゴ ProN W3</vt:lpstr>
      <vt:lpstr>华文细黑</vt:lpstr>
      <vt:lpstr>宋体</vt:lpstr>
      <vt:lpstr>Helvetica Neue Light</vt:lpstr>
      <vt:lpstr>PMingLiU</vt:lpstr>
      <vt:lpstr>Bookman Old Style</vt:lpstr>
      <vt:lpstr>Helvetica</vt:lpstr>
      <vt:lpstr>Times New Roman</vt:lpstr>
      <vt:lpstr>Gulim</vt:lpstr>
      <vt:lpstr>AppleGothic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jxgao</dc:creator>
  <cp:keywords/>
  <cp:lastModifiedBy>Jeanette Lin</cp:lastModifiedBy>
  <cp:revision>129</cp:revision>
  <dcterms:created xsi:type="dcterms:W3CDTF">2008-06-22T19:20:31Z</dcterms:created>
  <dcterms:modified xsi:type="dcterms:W3CDTF">2017-04-25T00:37:09Z</dcterms:modified>
</cp:coreProperties>
</file>